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658" r:id="rId3"/>
    <p:sldId id="270" r:id="rId4"/>
    <p:sldId id="278" r:id="rId5"/>
    <p:sldId id="257" r:id="rId6"/>
    <p:sldId id="319" r:id="rId7"/>
    <p:sldId id="633" r:id="rId8"/>
    <p:sldId id="300" r:id="rId9"/>
    <p:sldId id="279" r:id="rId10"/>
    <p:sldId id="621" r:id="rId11"/>
    <p:sldId id="320" r:id="rId12"/>
    <p:sldId id="614" r:id="rId13"/>
    <p:sldId id="599" r:id="rId14"/>
    <p:sldId id="634" r:id="rId15"/>
    <p:sldId id="611" r:id="rId16"/>
    <p:sldId id="267" r:id="rId17"/>
    <p:sldId id="260" r:id="rId18"/>
    <p:sldId id="261" r:id="rId19"/>
    <p:sldId id="262" r:id="rId20"/>
    <p:sldId id="290" r:id="rId21"/>
    <p:sldId id="301" r:id="rId22"/>
    <p:sldId id="291" r:id="rId23"/>
    <p:sldId id="292" r:id="rId24"/>
    <p:sldId id="295" r:id="rId25"/>
    <p:sldId id="630" r:id="rId26"/>
    <p:sldId id="258" r:id="rId27"/>
    <p:sldId id="259" r:id="rId28"/>
    <p:sldId id="615" r:id="rId29"/>
    <p:sldId id="616" r:id="rId30"/>
    <p:sldId id="617" r:id="rId31"/>
    <p:sldId id="635" r:id="rId32"/>
    <p:sldId id="637" r:id="rId33"/>
    <p:sldId id="636" r:id="rId34"/>
    <p:sldId id="302" r:id="rId35"/>
    <p:sldId id="304" r:id="rId36"/>
    <p:sldId id="305" r:id="rId37"/>
    <p:sldId id="307" r:id="rId38"/>
    <p:sldId id="308" r:id="rId39"/>
    <p:sldId id="626" r:id="rId40"/>
    <p:sldId id="640" r:id="rId41"/>
    <p:sldId id="631" r:id="rId42"/>
    <p:sldId id="641" r:id="rId43"/>
    <p:sldId id="642" r:id="rId44"/>
    <p:sldId id="655" r:id="rId45"/>
    <p:sldId id="650" r:id="rId46"/>
    <p:sldId id="657" r:id="rId47"/>
    <p:sldId id="644" r:id="rId48"/>
    <p:sldId id="653" r:id="rId49"/>
    <p:sldId id="654" r:id="rId50"/>
    <p:sldId id="639" r:id="rId51"/>
    <p:sldId id="286"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660"/>
  </p:normalViewPr>
  <p:slideViewPr>
    <p:cSldViewPr>
      <p:cViewPr varScale="1">
        <p:scale>
          <a:sx n="86" d="100"/>
          <a:sy n="86" d="100"/>
        </p:scale>
        <p:origin x="734"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gcfile.goshen.edu\homes\My%20Documents\OTHER\Metacog\Survey%20-%20Metacognition%20-%20F21%2022%20Sp23%20OChem%20and%20Sp23%20Chem%201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cfile.goshen.edu\homes\My%20Documents\OTHER\Metacog\Survey%20-%20Metacognition%20-%20F21%2022%20Sp23%20OChem%20and%20Sp23%20Chem%201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cfile.goshen.edu\homes\My%20Documents\OTHER\Metacog\Survey%20-%20Metacognition%20-%20F21%2022%20Sp23%20OChem%20and%20Sp23%20Chem%201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cfile.goshen.edu\homes\My%20Documents\OTHER\Metacog\Survey%20-%20Metacognition%20-%20F21%2022%20Sp23%20OChem%20and%20Sp23%20Chem%201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cfile.goshen.edu\homes\My%20Documents\OTHER\Metacog\Survey%20-%20Metacognition%20-%20F21%2022%20Sp23%20OChem%20and%20Sp23%20Chem%201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cfile.goshen.edu\homes\My%20Documents\OTHER\Metacog\Survey%20-%20Metacognition%20-%20F21%2022%20Sp23%20OChem%20and%20Sp23%20Chem%2010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cfile.goshen.edu\homes\My%20Documents\CPL\5%20min%20of%20Metacognition%20-%20Chem%20103\Sp23%20103%20Metacog\Survey%20-%20Distractions%20while%20Studying%20for%20Chem%20&amp;%20Health%20(Respons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3200"/>
              <a:t>I recommend the metacognitive activities be repeated in future years. </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6415584641323813E-2"/>
          <c:y val="0.23491080519512658"/>
          <c:w val="0.92144313500547526"/>
          <c:h val="0.56544573780385032"/>
        </c:manualLayout>
      </c:layout>
      <c:barChart>
        <c:barDir val="col"/>
        <c:grouping val="clustered"/>
        <c:varyColors val="0"/>
        <c:ser>
          <c:idx val="2"/>
          <c:order val="2"/>
          <c:tx>
            <c:strRef>
              <c:f>'Graphics - w Sp23 303'!$AA$84</c:f>
              <c:strCache>
                <c:ptCount val="1"/>
                <c:pt idx="0">
                  <c:v>Chem 303-4 n=50</c:v>
                </c:pt>
              </c:strCache>
            </c:strRef>
          </c:tx>
          <c:spPr>
            <a:solidFill>
              <a:srgbClr val="00B050"/>
            </a:solidFill>
            <a:ln>
              <a:noFill/>
            </a:ln>
            <a:effectLst/>
          </c:spPr>
          <c:invertIfNegative val="0"/>
          <c:cat>
            <c:strRef>
              <c:f>'Graphics - w Sp23 303'!$W$85:$W$89</c:f>
              <c:strCache>
                <c:ptCount val="5"/>
                <c:pt idx="0">
                  <c:v>Strongly disagree</c:v>
                </c:pt>
                <c:pt idx="1">
                  <c:v>Disagree</c:v>
                </c:pt>
                <c:pt idx="2">
                  <c:v>Neutral</c:v>
                </c:pt>
                <c:pt idx="3">
                  <c:v>Agree</c:v>
                </c:pt>
                <c:pt idx="4">
                  <c:v>Strongly agree</c:v>
                </c:pt>
              </c:strCache>
            </c:strRef>
          </c:cat>
          <c:val>
            <c:numRef>
              <c:f>'Graphics - w Sp23 303'!$AA$85:$AA$89</c:f>
              <c:numCache>
                <c:formatCode>0%</c:formatCode>
                <c:ptCount val="5"/>
                <c:pt idx="0">
                  <c:v>0</c:v>
                </c:pt>
                <c:pt idx="1">
                  <c:v>0</c:v>
                </c:pt>
                <c:pt idx="2">
                  <c:v>0</c:v>
                </c:pt>
                <c:pt idx="3">
                  <c:v>0.26</c:v>
                </c:pt>
                <c:pt idx="4">
                  <c:v>0.74</c:v>
                </c:pt>
              </c:numCache>
            </c:numRef>
          </c:val>
          <c:extLst>
            <c:ext xmlns:c16="http://schemas.microsoft.com/office/drawing/2014/chart" uri="{C3380CC4-5D6E-409C-BE32-E72D297353CC}">
              <c16:uniqueId val="{00000000-1597-4591-815E-963453874E7E}"/>
            </c:ext>
          </c:extLst>
        </c:ser>
        <c:ser>
          <c:idx val="3"/>
          <c:order val="3"/>
          <c:tx>
            <c:strRef>
              <c:f>'Graphics - w Sp23 303'!$Z$84</c:f>
              <c:strCache>
                <c:ptCount val="1"/>
                <c:pt idx="0">
                  <c:v>Chem 103 n=56</c:v>
                </c:pt>
              </c:strCache>
            </c:strRef>
          </c:tx>
          <c:spPr>
            <a:solidFill>
              <a:srgbClr val="0070C0"/>
            </a:solidFill>
            <a:ln>
              <a:noFill/>
            </a:ln>
            <a:effectLst/>
          </c:spPr>
          <c:invertIfNegative val="0"/>
          <c:cat>
            <c:strRef>
              <c:f>'Graphics - w Sp23 303'!$W$85:$W$89</c:f>
              <c:strCache>
                <c:ptCount val="5"/>
                <c:pt idx="0">
                  <c:v>Strongly disagree</c:v>
                </c:pt>
                <c:pt idx="1">
                  <c:v>Disagree</c:v>
                </c:pt>
                <c:pt idx="2">
                  <c:v>Neutral</c:v>
                </c:pt>
                <c:pt idx="3">
                  <c:v>Agree</c:v>
                </c:pt>
                <c:pt idx="4">
                  <c:v>Strongly agree</c:v>
                </c:pt>
              </c:strCache>
            </c:strRef>
          </c:cat>
          <c:val>
            <c:numRef>
              <c:f>'Graphics - w Sp23 303'!$Z$85:$Z$89</c:f>
              <c:numCache>
                <c:formatCode>0%</c:formatCode>
                <c:ptCount val="5"/>
                <c:pt idx="0">
                  <c:v>1.7857142857142856E-2</c:v>
                </c:pt>
                <c:pt idx="1">
                  <c:v>7.1428571428571425E-2</c:v>
                </c:pt>
                <c:pt idx="2">
                  <c:v>0.125</c:v>
                </c:pt>
                <c:pt idx="3">
                  <c:v>0.21428571428571427</c:v>
                </c:pt>
                <c:pt idx="4">
                  <c:v>0.5714285714285714</c:v>
                </c:pt>
              </c:numCache>
            </c:numRef>
          </c:val>
          <c:extLst>
            <c:ext xmlns:c16="http://schemas.microsoft.com/office/drawing/2014/chart" uri="{C3380CC4-5D6E-409C-BE32-E72D297353CC}">
              <c16:uniqueId val="{00000001-1597-4591-815E-963453874E7E}"/>
            </c:ext>
          </c:extLst>
        </c:ser>
        <c:dLbls>
          <c:showLegendKey val="0"/>
          <c:showVal val="0"/>
          <c:showCatName val="0"/>
          <c:showSerName val="0"/>
          <c:showPercent val="0"/>
          <c:showBubbleSize val="0"/>
        </c:dLbls>
        <c:gapWidth val="219"/>
        <c:overlap val="-27"/>
        <c:axId val="977868879"/>
        <c:axId val="687901775"/>
        <c:extLst>
          <c:ext xmlns:c15="http://schemas.microsoft.com/office/drawing/2012/chart" uri="{02D57815-91ED-43cb-92C2-25804820EDAC}">
            <c15:filteredBarSeries>
              <c15:ser>
                <c:idx val="0"/>
                <c:order val="0"/>
                <c:tx>
                  <c:strRef>
                    <c:extLst>
                      <c:ext uri="{02D57815-91ED-43cb-92C2-25804820EDAC}">
                        <c15:formulaRef>
                          <c15:sqref>'Graphics - w Sp23 303'!$X$84</c15:sqref>
                        </c15:formulaRef>
                      </c:ext>
                    </c:extLst>
                    <c:strCache>
                      <c:ptCount val="1"/>
                      <c:pt idx="0">
                        <c:v>303/304</c:v>
                      </c:pt>
                    </c:strCache>
                  </c:strRef>
                </c:tx>
                <c:spPr>
                  <a:solidFill>
                    <a:schemeClr val="accent1"/>
                  </a:solidFill>
                  <a:ln>
                    <a:noFill/>
                  </a:ln>
                  <a:effectLst/>
                </c:spPr>
                <c:invertIfNegative val="0"/>
                <c:cat>
                  <c:strRef>
                    <c:extLst>
                      <c:ext uri="{02D57815-91ED-43cb-92C2-25804820EDAC}">
                        <c15:formulaRef>
                          <c15:sqref>'Graphics - w Sp23 303'!$W$85:$W$89</c15:sqref>
                        </c15:formulaRef>
                      </c:ext>
                    </c:extLst>
                    <c:strCache>
                      <c:ptCount val="5"/>
                      <c:pt idx="0">
                        <c:v>Strongly disagree</c:v>
                      </c:pt>
                      <c:pt idx="1">
                        <c:v>Disagree</c:v>
                      </c:pt>
                      <c:pt idx="2">
                        <c:v>Neutral</c:v>
                      </c:pt>
                      <c:pt idx="3">
                        <c:v>Agree</c:v>
                      </c:pt>
                      <c:pt idx="4">
                        <c:v>Strongly agree</c:v>
                      </c:pt>
                    </c:strCache>
                  </c:strRef>
                </c:cat>
                <c:val>
                  <c:numRef>
                    <c:extLst>
                      <c:ext uri="{02D57815-91ED-43cb-92C2-25804820EDAC}">
                        <c15:formulaRef>
                          <c15:sqref>'Graphics - w Sp23 303'!$X$85:$X$89</c15:sqref>
                        </c15:formulaRef>
                      </c:ext>
                    </c:extLst>
                    <c:numCache>
                      <c:formatCode>General</c:formatCode>
                      <c:ptCount val="5"/>
                      <c:pt idx="0">
                        <c:v>0</c:v>
                      </c:pt>
                      <c:pt idx="1">
                        <c:v>0</c:v>
                      </c:pt>
                      <c:pt idx="2">
                        <c:v>0</c:v>
                      </c:pt>
                      <c:pt idx="3">
                        <c:v>13</c:v>
                      </c:pt>
                      <c:pt idx="4">
                        <c:v>37</c:v>
                      </c:pt>
                    </c:numCache>
                  </c:numRef>
                </c:val>
                <c:extLst>
                  <c:ext xmlns:c16="http://schemas.microsoft.com/office/drawing/2014/chart" uri="{C3380CC4-5D6E-409C-BE32-E72D297353CC}">
                    <c16:uniqueId val="{00000002-1597-4591-815E-963453874E7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'Graphics - w Sp23 303'!$Y$84</c15:sqref>
                        </c15:formulaRef>
                      </c:ext>
                    </c:extLst>
                    <c:strCache>
                      <c:ptCount val="1"/>
                      <c:pt idx="0">
                        <c:v>103</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'Graphics - w Sp23 303'!$W$85:$W$89</c15:sqref>
                        </c15:formulaRef>
                      </c:ext>
                    </c:extLst>
                    <c:strCache>
                      <c:ptCount val="5"/>
                      <c:pt idx="0">
                        <c:v>Strongly disagree</c:v>
                      </c:pt>
                      <c:pt idx="1">
                        <c:v>Disagree</c:v>
                      </c:pt>
                      <c:pt idx="2">
                        <c:v>Neutral</c:v>
                      </c:pt>
                      <c:pt idx="3">
                        <c:v>Agree</c:v>
                      </c:pt>
                      <c:pt idx="4">
                        <c:v>Strongly agree</c:v>
                      </c:pt>
                    </c:strCache>
                  </c:strRef>
                </c:cat>
                <c:val>
                  <c:numRef>
                    <c:extLst xmlns:c15="http://schemas.microsoft.com/office/drawing/2012/chart">
                      <c:ext xmlns:c15="http://schemas.microsoft.com/office/drawing/2012/chart" uri="{02D57815-91ED-43cb-92C2-25804820EDAC}">
                        <c15:formulaRef>
                          <c15:sqref>'Graphics - w Sp23 303'!$Y$85:$Y$89</c15:sqref>
                        </c15:formulaRef>
                      </c:ext>
                    </c:extLst>
                    <c:numCache>
                      <c:formatCode>General</c:formatCode>
                      <c:ptCount val="5"/>
                      <c:pt idx="0">
                        <c:v>1</c:v>
                      </c:pt>
                      <c:pt idx="1">
                        <c:v>4</c:v>
                      </c:pt>
                      <c:pt idx="2">
                        <c:v>7</c:v>
                      </c:pt>
                      <c:pt idx="3">
                        <c:v>12</c:v>
                      </c:pt>
                      <c:pt idx="4">
                        <c:v>32</c:v>
                      </c:pt>
                    </c:numCache>
                  </c:numRef>
                </c:val>
                <c:extLst xmlns:c15="http://schemas.microsoft.com/office/drawing/2012/chart">
                  <c:ext xmlns:c16="http://schemas.microsoft.com/office/drawing/2014/chart" uri="{C3380CC4-5D6E-409C-BE32-E72D297353CC}">
                    <c16:uniqueId val="{00000003-1597-4591-815E-963453874E7E}"/>
                  </c:ext>
                </c:extLst>
              </c15:ser>
            </c15:filteredBarSeries>
          </c:ext>
        </c:extLst>
      </c:barChart>
      <c:catAx>
        <c:axId val="9778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7901775"/>
        <c:crosses val="autoZero"/>
        <c:auto val="1"/>
        <c:lblAlgn val="ctr"/>
        <c:lblOffset val="100"/>
        <c:noMultiLvlLbl val="0"/>
      </c:catAx>
      <c:valAx>
        <c:axId val="68790177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77868879"/>
        <c:crosses val="autoZero"/>
        <c:crossBetween val="between"/>
        <c:majorUnit val="0.2"/>
      </c:valAx>
      <c:spPr>
        <a:noFill/>
        <a:ln>
          <a:noFill/>
        </a:ln>
        <a:effectLst/>
      </c:spPr>
    </c:plotArea>
    <c:legend>
      <c:legendPos val="b"/>
      <c:layout>
        <c:manualLayout>
          <c:xMode val="edge"/>
          <c:yMode val="edge"/>
          <c:x val="0.16786182372364744"/>
          <c:y val="0.24753165045545777"/>
          <c:w val="0.44530646572404259"/>
          <c:h val="0.2034487417014049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a:solidFill>
                  <a:schemeClr val="tx1"/>
                </a:solidFill>
                <a:latin typeface="Times New Roman" panose="02020603050405020304" pitchFamily="18" charset="0"/>
                <a:cs typeface="Times New Roman" panose="02020603050405020304" pitchFamily="18" charset="0"/>
              </a:rPr>
              <a:t>My metacognition and learning skills improved during the course.</a:t>
            </a:r>
          </a:p>
        </c:rich>
      </c:tx>
      <c:layout>
        <c:manualLayout>
          <c:xMode val="edge"/>
          <c:yMode val="edge"/>
          <c:x val="0.12373222000855565"/>
          <c:y val="2.777777777777777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195730279688195"/>
          <c:y val="0.19387082049526419"/>
          <c:w val="0.84391988602014889"/>
          <c:h val="0.65228650766480278"/>
        </c:manualLayout>
      </c:layout>
      <c:barChart>
        <c:barDir val="col"/>
        <c:grouping val="clustered"/>
        <c:varyColors val="0"/>
        <c:ser>
          <c:idx val="2"/>
          <c:order val="2"/>
          <c:tx>
            <c:strRef>
              <c:f>'Graphics - w Sp23 303'!$AA$11</c:f>
              <c:strCache>
                <c:ptCount val="1"/>
                <c:pt idx="0">
                  <c:v>Chem 303-4 n=50</c:v>
                </c:pt>
              </c:strCache>
            </c:strRef>
          </c:tx>
          <c:spPr>
            <a:solidFill>
              <a:srgbClr val="00B050"/>
            </a:solidFill>
            <a:ln>
              <a:noFill/>
            </a:ln>
            <a:effectLst/>
          </c:spPr>
          <c:invertIfNegative val="0"/>
          <c:cat>
            <c:strRef>
              <c:f>'Graphics - w Sp23 303'!$W$12:$W$16</c:f>
              <c:strCache>
                <c:ptCount val="5"/>
                <c:pt idx="0">
                  <c:v>Strongly disagree</c:v>
                </c:pt>
                <c:pt idx="1">
                  <c:v>Disagree</c:v>
                </c:pt>
                <c:pt idx="2">
                  <c:v>Neutral</c:v>
                </c:pt>
                <c:pt idx="3">
                  <c:v>Agree</c:v>
                </c:pt>
                <c:pt idx="4">
                  <c:v>Strongly agree</c:v>
                </c:pt>
              </c:strCache>
            </c:strRef>
          </c:cat>
          <c:val>
            <c:numRef>
              <c:f>'Graphics - w Sp23 303'!$AA$12:$AA$16</c:f>
              <c:numCache>
                <c:formatCode>0%</c:formatCode>
                <c:ptCount val="5"/>
                <c:pt idx="0">
                  <c:v>0</c:v>
                </c:pt>
                <c:pt idx="1">
                  <c:v>0</c:v>
                </c:pt>
                <c:pt idx="2">
                  <c:v>0.08</c:v>
                </c:pt>
                <c:pt idx="3">
                  <c:v>0.54</c:v>
                </c:pt>
                <c:pt idx="4">
                  <c:v>0.38</c:v>
                </c:pt>
              </c:numCache>
            </c:numRef>
          </c:val>
          <c:extLst>
            <c:ext xmlns:c16="http://schemas.microsoft.com/office/drawing/2014/chart" uri="{C3380CC4-5D6E-409C-BE32-E72D297353CC}">
              <c16:uniqueId val="{00000000-EB75-4A68-822C-0908E96ADE60}"/>
            </c:ext>
          </c:extLst>
        </c:ser>
        <c:ser>
          <c:idx val="3"/>
          <c:order val="3"/>
          <c:tx>
            <c:strRef>
              <c:f>'Graphics - w Sp23 303'!$Z$11</c:f>
              <c:strCache>
                <c:ptCount val="1"/>
                <c:pt idx="0">
                  <c:v>Chem 103 n=56</c:v>
                </c:pt>
              </c:strCache>
            </c:strRef>
          </c:tx>
          <c:spPr>
            <a:solidFill>
              <a:srgbClr val="0070C0"/>
            </a:solidFill>
            <a:ln>
              <a:noFill/>
            </a:ln>
            <a:effectLst/>
          </c:spPr>
          <c:invertIfNegative val="0"/>
          <c:cat>
            <c:strRef>
              <c:f>'Graphics - w Sp23 303'!$W$12:$W$16</c:f>
              <c:strCache>
                <c:ptCount val="5"/>
                <c:pt idx="0">
                  <c:v>Strongly disagree</c:v>
                </c:pt>
                <c:pt idx="1">
                  <c:v>Disagree</c:v>
                </c:pt>
                <c:pt idx="2">
                  <c:v>Neutral</c:v>
                </c:pt>
                <c:pt idx="3">
                  <c:v>Agree</c:v>
                </c:pt>
                <c:pt idx="4">
                  <c:v>Strongly agree</c:v>
                </c:pt>
              </c:strCache>
            </c:strRef>
          </c:cat>
          <c:val>
            <c:numRef>
              <c:f>'Graphics - w Sp23 303'!$Z$12:$Z$16</c:f>
              <c:numCache>
                <c:formatCode>0%</c:formatCode>
                <c:ptCount val="5"/>
                <c:pt idx="0">
                  <c:v>0</c:v>
                </c:pt>
                <c:pt idx="1">
                  <c:v>3.5714285714285712E-2</c:v>
                </c:pt>
                <c:pt idx="2">
                  <c:v>0.14285714285714285</c:v>
                </c:pt>
                <c:pt idx="3">
                  <c:v>0.2857142857142857</c:v>
                </c:pt>
                <c:pt idx="4">
                  <c:v>0.5357142857142857</c:v>
                </c:pt>
              </c:numCache>
            </c:numRef>
          </c:val>
          <c:extLst>
            <c:ext xmlns:c16="http://schemas.microsoft.com/office/drawing/2014/chart" uri="{C3380CC4-5D6E-409C-BE32-E72D297353CC}">
              <c16:uniqueId val="{00000001-EB75-4A68-822C-0908E96ADE60}"/>
            </c:ext>
          </c:extLst>
        </c:ser>
        <c:dLbls>
          <c:showLegendKey val="0"/>
          <c:showVal val="0"/>
          <c:showCatName val="0"/>
          <c:showSerName val="0"/>
          <c:showPercent val="0"/>
          <c:showBubbleSize val="0"/>
        </c:dLbls>
        <c:gapWidth val="219"/>
        <c:overlap val="-27"/>
        <c:axId val="559416655"/>
        <c:axId val="557105023"/>
        <c:extLst>
          <c:ext xmlns:c15="http://schemas.microsoft.com/office/drawing/2012/chart" uri="{02D57815-91ED-43cb-92C2-25804820EDAC}">
            <c15:filteredBarSeries>
              <c15:ser>
                <c:idx val="0"/>
                <c:order val="0"/>
                <c:tx>
                  <c:strRef>
                    <c:extLst>
                      <c:ext uri="{02D57815-91ED-43cb-92C2-25804820EDAC}">
                        <c15:formulaRef>
                          <c15:sqref>'Graphics - w Sp23 303'!$X$11</c15:sqref>
                        </c15:formulaRef>
                      </c:ext>
                    </c:extLst>
                    <c:strCache>
                      <c:ptCount val="1"/>
                      <c:pt idx="0">
                        <c:v>303/304</c:v>
                      </c:pt>
                    </c:strCache>
                  </c:strRef>
                </c:tx>
                <c:spPr>
                  <a:solidFill>
                    <a:schemeClr val="accent1"/>
                  </a:solidFill>
                  <a:ln>
                    <a:noFill/>
                  </a:ln>
                  <a:effectLst/>
                </c:spPr>
                <c:invertIfNegative val="0"/>
                <c:cat>
                  <c:strRef>
                    <c:extLst>
                      <c:ext uri="{02D57815-91ED-43cb-92C2-25804820EDAC}">
                        <c15:formulaRef>
                          <c15:sqref>'Graphics - w Sp23 303'!$W$12:$W$16</c15:sqref>
                        </c15:formulaRef>
                      </c:ext>
                    </c:extLst>
                    <c:strCache>
                      <c:ptCount val="5"/>
                      <c:pt idx="0">
                        <c:v>Strongly disagree</c:v>
                      </c:pt>
                      <c:pt idx="1">
                        <c:v>Disagree</c:v>
                      </c:pt>
                      <c:pt idx="2">
                        <c:v>Neutral</c:v>
                      </c:pt>
                      <c:pt idx="3">
                        <c:v>Agree</c:v>
                      </c:pt>
                      <c:pt idx="4">
                        <c:v>Strongly agree</c:v>
                      </c:pt>
                    </c:strCache>
                  </c:strRef>
                </c:cat>
                <c:val>
                  <c:numRef>
                    <c:extLst>
                      <c:ext uri="{02D57815-91ED-43cb-92C2-25804820EDAC}">
                        <c15:formulaRef>
                          <c15:sqref>'Graphics - w Sp23 303'!$X$12:$X$16</c15:sqref>
                        </c15:formulaRef>
                      </c:ext>
                    </c:extLst>
                    <c:numCache>
                      <c:formatCode>General</c:formatCode>
                      <c:ptCount val="5"/>
                      <c:pt idx="0">
                        <c:v>0</c:v>
                      </c:pt>
                      <c:pt idx="1">
                        <c:v>0</c:v>
                      </c:pt>
                      <c:pt idx="2">
                        <c:v>4</c:v>
                      </c:pt>
                      <c:pt idx="3">
                        <c:v>27</c:v>
                      </c:pt>
                      <c:pt idx="4">
                        <c:v>19</c:v>
                      </c:pt>
                    </c:numCache>
                  </c:numRef>
                </c:val>
                <c:extLst>
                  <c:ext xmlns:c16="http://schemas.microsoft.com/office/drawing/2014/chart" uri="{C3380CC4-5D6E-409C-BE32-E72D297353CC}">
                    <c16:uniqueId val="{00000002-EB75-4A68-822C-0908E96ADE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'Graphics - w Sp23 303'!$Y$11</c15:sqref>
                        </c15:formulaRef>
                      </c:ext>
                    </c:extLst>
                    <c:strCache>
                      <c:ptCount val="1"/>
                      <c:pt idx="0">
                        <c:v>103</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'Graphics - w Sp23 303'!$W$12:$W$16</c15:sqref>
                        </c15:formulaRef>
                      </c:ext>
                    </c:extLst>
                    <c:strCache>
                      <c:ptCount val="5"/>
                      <c:pt idx="0">
                        <c:v>Strongly disagree</c:v>
                      </c:pt>
                      <c:pt idx="1">
                        <c:v>Disagree</c:v>
                      </c:pt>
                      <c:pt idx="2">
                        <c:v>Neutral</c:v>
                      </c:pt>
                      <c:pt idx="3">
                        <c:v>Agree</c:v>
                      </c:pt>
                      <c:pt idx="4">
                        <c:v>Strongly agree</c:v>
                      </c:pt>
                    </c:strCache>
                  </c:strRef>
                </c:cat>
                <c:val>
                  <c:numRef>
                    <c:extLst xmlns:c15="http://schemas.microsoft.com/office/drawing/2012/chart">
                      <c:ext xmlns:c15="http://schemas.microsoft.com/office/drawing/2012/chart" uri="{02D57815-91ED-43cb-92C2-25804820EDAC}">
                        <c15:formulaRef>
                          <c15:sqref>'Graphics - w Sp23 303'!$Y$12:$Y$16</c15:sqref>
                        </c15:formulaRef>
                      </c:ext>
                    </c:extLst>
                    <c:numCache>
                      <c:formatCode>General</c:formatCode>
                      <c:ptCount val="5"/>
                      <c:pt idx="0">
                        <c:v>0</c:v>
                      </c:pt>
                      <c:pt idx="1">
                        <c:v>2</c:v>
                      </c:pt>
                      <c:pt idx="2">
                        <c:v>8</c:v>
                      </c:pt>
                      <c:pt idx="3">
                        <c:v>16</c:v>
                      </c:pt>
                      <c:pt idx="4">
                        <c:v>30</c:v>
                      </c:pt>
                    </c:numCache>
                  </c:numRef>
                </c:val>
                <c:extLst xmlns:c15="http://schemas.microsoft.com/office/drawing/2012/chart">
                  <c:ext xmlns:c16="http://schemas.microsoft.com/office/drawing/2014/chart" uri="{C3380CC4-5D6E-409C-BE32-E72D297353CC}">
                    <c16:uniqueId val="{00000003-EB75-4A68-822C-0908E96ADE60}"/>
                  </c:ext>
                </c:extLst>
              </c15:ser>
            </c15:filteredBarSeries>
          </c:ext>
        </c:extLst>
      </c:barChart>
      <c:catAx>
        <c:axId val="55941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7105023"/>
        <c:crosses val="autoZero"/>
        <c:auto val="1"/>
        <c:lblAlgn val="ctr"/>
        <c:lblOffset val="100"/>
        <c:noMultiLvlLbl val="0"/>
      </c:catAx>
      <c:valAx>
        <c:axId val="55710502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9416655"/>
        <c:crosses val="autoZero"/>
        <c:crossBetween val="between"/>
        <c:majorUnit val="0.2"/>
      </c:valAx>
      <c:spPr>
        <a:noFill/>
        <a:ln w="25400">
          <a:noFill/>
        </a:ln>
        <a:effectLst/>
      </c:spPr>
    </c:plotArea>
    <c:legend>
      <c:legendPos val="b"/>
      <c:layout>
        <c:manualLayout>
          <c:xMode val="edge"/>
          <c:yMode val="edge"/>
          <c:x val="0.1756161770101318"/>
          <c:y val="0.22276332306287802"/>
          <c:w val="0.29540981064542937"/>
          <c:h val="0.3115504583666172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The metacognition videos helped increase my course grade.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2"/>
          <c:order val="2"/>
          <c:tx>
            <c:strRef>
              <c:f>'Graphics - w Sp23 303'!$AA$35</c:f>
              <c:strCache>
                <c:ptCount val="1"/>
                <c:pt idx="0">
                  <c:v>Chem 303-4 n=50</c:v>
                </c:pt>
              </c:strCache>
            </c:strRef>
          </c:tx>
          <c:spPr>
            <a:solidFill>
              <a:srgbClr val="00B050"/>
            </a:solidFill>
            <a:ln>
              <a:noFill/>
            </a:ln>
            <a:effectLst/>
          </c:spPr>
          <c:invertIfNegative val="0"/>
          <c:cat>
            <c:strRef>
              <c:f>'Graphics - w Sp23 303'!$W$36:$W$40</c:f>
              <c:strCache>
                <c:ptCount val="5"/>
                <c:pt idx="0">
                  <c:v>Strongly disagree</c:v>
                </c:pt>
                <c:pt idx="1">
                  <c:v>Disagree</c:v>
                </c:pt>
                <c:pt idx="2">
                  <c:v>Neutral</c:v>
                </c:pt>
                <c:pt idx="3">
                  <c:v>Agree</c:v>
                </c:pt>
                <c:pt idx="4">
                  <c:v>Strongly agree</c:v>
                </c:pt>
              </c:strCache>
            </c:strRef>
          </c:cat>
          <c:val>
            <c:numRef>
              <c:f>'Graphics - w Sp23 303'!$AA$36:$AA$40</c:f>
              <c:numCache>
                <c:formatCode>0%</c:formatCode>
                <c:ptCount val="5"/>
                <c:pt idx="0">
                  <c:v>0.02</c:v>
                </c:pt>
                <c:pt idx="1">
                  <c:v>0.02</c:v>
                </c:pt>
                <c:pt idx="2">
                  <c:v>0.36</c:v>
                </c:pt>
                <c:pt idx="3">
                  <c:v>0.36</c:v>
                </c:pt>
                <c:pt idx="4">
                  <c:v>0.24</c:v>
                </c:pt>
              </c:numCache>
            </c:numRef>
          </c:val>
          <c:extLst>
            <c:ext xmlns:c16="http://schemas.microsoft.com/office/drawing/2014/chart" uri="{C3380CC4-5D6E-409C-BE32-E72D297353CC}">
              <c16:uniqueId val="{00000000-986A-4651-A45D-D8A9770DEB44}"/>
            </c:ext>
          </c:extLst>
        </c:ser>
        <c:ser>
          <c:idx val="3"/>
          <c:order val="3"/>
          <c:tx>
            <c:strRef>
              <c:f>'Graphics - w Sp23 303'!$Z$35</c:f>
              <c:strCache>
                <c:ptCount val="1"/>
                <c:pt idx="0">
                  <c:v>Chem 103 n=56</c:v>
                </c:pt>
              </c:strCache>
            </c:strRef>
          </c:tx>
          <c:spPr>
            <a:solidFill>
              <a:srgbClr val="0070C0"/>
            </a:solidFill>
            <a:ln>
              <a:noFill/>
            </a:ln>
            <a:effectLst/>
          </c:spPr>
          <c:invertIfNegative val="0"/>
          <c:cat>
            <c:strRef>
              <c:f>'Graphics - w Sp23 303'!$W$36:$W$40</c:f>
              <c:strCache>
                <c:ptCount val="5"/>
                <c:pt idx="0">
                  <c:v>Strongly disagree</c:v>
                </c:pt>
                <c:pt idx="1">
                  <c:v>Disagree</c:v>
                </c:pt>
                <c:pt idx="2">
                  <c:v>Neutral</c:v>
                </c:pt>
                <c:pt idx="3">
                  <c:v>Agree</c:v>
                </c:pt>
                <c:pt idx="4">
                  <c:v>Strongly agree</c:v>
                </c:pt>
              </c:strCache>
            </c:strRef>
          </c:cat>
          <c:val>
            <c:numRef>
              <c:f>'Graphics - w Sp23 303'!$Z$36:$Z$40</c:f>
              <c:numCache>
                <c:formatCode>0%</c:formatCode>
                <c:ptCount val="5"/>
                <c:pt idx="0">
                  <c:v>7.1428571428571425E-2</c:v>
                </c:pt>
                <c:pt idx="1">
                  <c:v>5.3571428571428568E-2</c:v>
                </c:pt>
                <c:pt idx="2">
                  <c:v>0.19642857142857142</c:v>
                </c:pt>
                <c:pt idx="3">
                  <c:v>0.30357142857142855</c:v>
                </c:pt>
                <c:pt idx="4">
                  <c:v>0.375</c:v>
                </c:pt>
              </c:numCache>
            </c:numRef>
          </c:val>
          <c:extLst>
            <c:ext xmlns:c16="http://schemas.microsoft.com/office/drawing/2014/chart" uri="{C3380CC4-5D6E-409C-BE32-E72D297353CC}">
              <c16:uniqueId val="{00000001-986A-4651-A45D-D8A9770DEB44}"/>
            </c:ext>
          </c:extLst>
        </c:ser>
        <c:dLbls>
          <c:showLegendKey val="0"/>
          <c:showVal val="0"/>
          <c:showCatName val="0"/>
          <c:showSerName val="0"/>
          <c:showPercent val="0"/>
          <c:showBubbleSize val="0"/>
        </c:dLbls>
        <c:gapWidth val="219"/>
        <c:overlap val="-27"/>
        <c:axId val="950497983"/>
        <c:axId val="682277951"/>
        <c:extLst>
          <c:ext xmlns:c15="http://schemas.microsoft.com/office/drawing/2012/chart" uri="{02D57815-91ED-43cb-92C2-25804820EDAC}">
            <c15:filteredBarSeries>
              <c15:ser>
                <c:idx val="0"/>
                <c:order val="0"/>
                <c:tx>
                  <c:strRef>
                    <c:extLst>
                      <c:ext uri="{02D57815-91ED-43cb-92C2-25804820EDAC}">
                        <c15:formulaRef>
                          <c15:sqref>'Graphics - w Sp23 303'!$X$35</c15:sqref>
                        </c15:formulaRef>
                      </c:ext>
                    </c:extLst>
                    <c:strCache>
                      <c:ptCount val="1"/>
                      <c:pt idx="0">
                        <c:v>303/304</c:v>
                      </c:pt>
                    </c:strCache>
                  </c:strRef>
                </c:tx>
                <c:spPr>
                  <a:solidFill>
                    <a:schemeClr val="accent1"/>
                  </a:solidFill>
                  <a:ln>
                    <a:noFill/>
                  </a:ln>
                  <a:effectLst/>
                </c:spPr>
                <c:invertIfNegative val="0"/>
                <c:cat>
                  <c:strRef>
                    <c:extLst>
                      <c:ext uri="{02D57815-91ED-43cb-92C2-25804820EDAC}">
                        <c15:formulaRef>
                          <c15:sqref>'Graphics - w Sp23 303'!$W$36:$W$40</c15:sqref>
                        </c15:formulaRef>
                      </c:ext>
                    </c:extLst>
                    <c:strCache>
                      <c:ptCount val="5"/>
                      <c:pt idx="0">
                        <c:v>Strongly disagree</c:v>
                      </c:pt>
                      <c:pt idx="1">
                        <c:v>Disagree</c:v>
                      </c:pt>
                      <c:pt idx="2">
                        <c:v>Neutral</c:v>
                      </c:pt>
                      <c:pt idx="3">
                        <c:v>Agree</c:v>
                      </c:pt>
                      <c:pt idx="4">
                        <c:v>Strongly agree</c:v>
                      </c:pt>
                    </c:strCache>
                  </c:strRef>
                </c:cat>
                <c:val>
                  <c:numRef>
                    <c:extLst>
                      <c:ext uri="{02D57815-91ED-43cb-92C2-25804820EDAC}">
                        <c15:formulaRef>
                          <c15:sqref>'Graphics - w Sp23 303'!$X$36:$X$40</c15:sqref>
                        </c15:formulaRef>
                      </c:ext>
                    </c:extLst>
                    <c:numCache>
                      <c:formatCode>General</c:formatCode>
                      <c:ptCount val="5"/>
                      <c:pt idx="0">
                        <c:v>1</c:v>
                      </c:pt>
                      <c:pt idx="1">
                        <c:v>1</c:v>
                      </c:pt>
                      <c:pt idx="2">
                        <c:v>18</c:v>
                      </c:pt>
                      <c:pt idx="3">
                        <c:v>18</c:v>
                      </c:pt>
                      <c:pt idx="4">
                        <c:v>12</c:v>
                      </c:pt>
                    </c:numCache>
                  </c:numRef>
                </c:val>
                <c:extLst>
                  <c:ext xmlns:c16="http://schemas.microsoft.com/office/drawing/2014/chart" uri="{C3380CC4-5D6E-409C-BE32-E72D297353CC}">
                    <c16:uniqueId val="{00000002-986A-4651-A45D-D8A9770DEB4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'Graphics - w Sp23 303'!$Y$35</c15:sqref>
                        </c15:formulaRef>
                      </c:ext>
                    </c:extLst>
                    <c:strCache>
                      <c:ptCount val="1"/>
                      <c:pt idx="0">
                        <c:v>103</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'Graphics - w Sp23 303'!$W$36:$W$40</c15:sqref>
                        </c15:formulaRef>
                      </c:ext>
                    </c:extLst>
                    <c:strCache>
                      <c:ptCount val="5"/>
                      <c:pt idx="0">
                        <c:v>Strongly disagree</c:v>
                      </c:pt>
                      <c:pt idx="1">
                        <c:v>Disagree</c:v>
                      </c:pt>
                      <c:pt idx="2">
                        <c:v>Neutral</c:v>
                      </c:pt>
                      <c:pt idx="3">
                        <c:v>Agree</c:v>
                      </c:pt>
                      <c:pt idx="4">
                        <c:v>Strongly agree</c:v>
                      </c:pt>
                    </c:strCache>
                  </c:strRef>
                </c:cat>
                <c:val>
                  <c:numRef>
                    <c:extLst xmlns:c15="http://schemas.microsoft.com/office/drawing/2012/chart">
                      <c:ext xmlns:c15="http://schemas.microsoft.com/office/drawing/2012/chart" uri="{02D57815-91ED-43cb-92C2-25804820EDAC}">
                        <c15:formulaRef>
                          <c15:sqref>'Graphics - w Sp23 303'!$Y$36:$Y$40</c15:sqref>
                        </c15:formulaRef>
                      </c:ext>
                    </c:extLst>
                    <c:numCache>
                      <c:formatCode>General</c:formatCode>
                      <c:ptCount val="5"/>
                      <c:pt idx="0">
                        <c:v>4</c:v>
                      </c:pt>
                      <c:pt idx="1">
                        <c:v>3</c:v>
                      </c:pt>
                      <c:pt idx="2">
                        <c:v>11</c:v>
                      </c:pt>
                      <c:pt idx="3">
                        <c:v>17</c:v>
                      </c:pt>
                      <c:pt idx="4">
                        <c:v>21</c:v>
                      </c:pt>
                    </c:numCache>
                  </c:numRef>
                </c:val>
                <c:extLst xmlns:c15="http://schemas.microsoft.com/office/drawing/2012/chart">
                  <c:ext xmlns:c16="http://schemas.microsoft.com/office/drawing/2014/chart" uri="{C3380CC4-5D6E-409C-BE32-E72D297353CC}">
                    <c16:uniqueId val="{00000003-986A-4651-A45D-D8A9770DEB44}"/>
                  </c:ext>
                </c:extLst>
              </c15:ser>
            </c15:filteredBarSeries>
          </c:ext>
        </c:extLst>
      </c:barChart>
      <c:catAx>
        <c:axId val="95049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2277951"/>
        <c:crosses val="autoZero"/>
        <c:auto val="1"/>
        <c:lblAlgn val="ctr"/>
        <c:lblOffset val="100"/>
        <c:noMultiLvlLbl val="0"/>
      </c:catAx>
      <c:valAx>
        <c:axId val="6822779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5049798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Comparing what I know to be good learning practices vs. what I did, I changed my study habits accordingly.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2"/>
          <c:order val="2"/>
          <c:tx>
            <c:strRef>
              <c:f>'Graphics - w Sp23 303'!$Z$109</c:f>
              <c:strCache>
                <c:ptCount val="1"/>
                <c:pt idx="0">
                  <c:v>Chem 103 n=56</c:v>
                </c:pt>
              </c:strCache>
            </c:strRef>
          </c:tx>
          <c:spPr>
            <a:solidFill>
              <a:srgbClr val="0070C0"/>
            </a:solidFill>
            <a:ln>
              <a:noFill/>
            </a:ln>
            <a:effectLst/>
          </c:spPr>
          <c:invertIfNegative val="0"/>
          <c:cat>
            <c:strRef>
              <c:f>'Graphics - w Sp23 303'!$W$110:$W$114</c:f>
              <c:strCache>
                <c:ptCount val="5"/>
                <c:pt idx="0">
                  <c:v>Strongly disagree</c:v>
                </c:pt>
                <c:pt idx="1">
                  <c:v>Disagree</c:v>
                </c:pt>
                <c:pt idx="2">
                  <c:v>Neutral</c:v>
                </c:pt>
                <c:pt idx="3">
                  <c:v>Agree</c:v>
                </c:pt>
                <c:pt idx="4">
                  <c:v>Strongly Agree</c:v>
                </c:pt>
              </c:strCache>
            </c:strRef>
          </c:cat>
          <c:val>
            <c:numRef>
              <c:f>'Graphics - w Sp23 303'!$Z$110:$Z$114</c:f>
              <c:numCache>
                <c:formatCode>0%</c:formatCode>
                <c:ptCount val="5"/>
                <c:pt idx="0">
                  <c:v>0.02</c:v>
                </c:pt>
                <c:pt idx="1">
                  <c:v>0.02</c:v>
                </c:pt>
                <c:pt idx="2">
                  <c:v>0.14000000000000001</c:v>
                </c:pt>
                <c:pt idx="3">
                  <c:v>0.52</c:v>
                </c:pt>
                <c:pt idx="4">
                  <c:v>0.3</c:v>
                </c:pt>
              </c:numCache>
            </c:numRef>
          </c:val>
          <c:extLst>
            <c:ext xmlns:c16="http://schemas.microsoft.com/office/drawing/2014/chart" uri="{C3380CC4-5D6E-409C-BE32-E72D297353CC}">
              <c16:uniqueId val="{00000000-9DF4-496F-B3B3-FF2649376EFA}"/>
            </c:ext>
          </c:extLst>
        </c:ser>
        <c:ser>
          <c:idx val="3"/>
          <c:order val="3"/>
          <c:tx>
            <c:strRef>
              <c:f>'Graphics - w Sp23 303'!$AA$109</c:f>
              <c:strCache>
                <c:ptCount val="1"/>
                <c:pt idx="0">
                  <c:v>Chem 303-4 n=50</c:v>
                </c:pt>
              </c:strCache>
            </c:strRef>
          </c:tx>
          <c:spPr>
            <a:solidFill>
              <a:srgbClr val="00B050"/>
            </a:solidFill>
            <a:ln>
              <a:noFill/>
            </a:ln>
            <a:effectLst/>
          </c:spPr>
          <c:invertIfNegative val="0"/>
          <c:cat>
            <c:strRef>
              <c:f>'Graphics - w Sp23 303'!$W$110:$W$114</c:f>
              <c:strCache>
                <c:ptCount val="5"/>
                <c:pt idx="0">
                  <c:v>Strongly disagree</c:v>
                </c:pt>
                <c:pt idx="1">
                  <c:v>Disagree</c:v>
                </c:pt>
                <c:pt idx="2">
                  <c:v>Neutral</c:v>
                </c:pt>
                <c:pt idx="3">
                  <c:v>Agree</c:v>
                </c:pt>
                <c:pt idx="4">
                  <c:v>Strongly Agree</c:v>
                </c:pt>
              </c:strCache>
            </c:strRef>
          </c:cat>
          <c:val>
            <c:numRef>
              <c:f>'Graphics - w Sp23 303'!$AA$110:$AA$114</c:f>
              <c:numCache>
                <c:formatCode>0%</c:formatCode>
                <c:ptCount val="5"/>
                <c:pt idx="0">
                  <c:v>3.5714285714285712E-2</c:v>
                </c:pt>
                <c:pt idx="1">
                  <c:v>1.7857142857142856E-2</c:v>
                </c:pt>
                <c:pt idx="2">
                  <c:v>0.14285714285714285</c:v>
                </c:pt>
                <c:pt idx="3">
                  <c:v>0.42857142857142855</c:v>
                </c:pt>
                <c:pt idx="4">
                  <c:v>0.375</c:v>
                </c:pt>
              </c:numCache>
            </c:numRef>
          </c:val>
          <c:extLst>
            <c:ext xmlns:c16="http://schemas.microsoft.com/office/drawing/2014/chart" uri="{C3380CC4-5D6E-409C-BE32-E72D297353CC}">
              <c16:uniqueId val="{00000001-9DF4-496F-B3B3-FF2649376EFA}"/>
            </c:ext>
          </c:extLst>
        </c:ser>
        <c:dLbls>
          <c:showLegendKey val="0"/>
          <c:showVal val="0"/>
          <c:showCatName val="0"/>
          <c:showSerName val="0"/>
          <c:showPercent val="0"/>
          <c:showBubbleSize val="0"/>
        </c:dLbls>
        <c:gapWidth val="219"/>
        <c:overlap val="-27"/>
        <c:axId val="956804927"/>
        <c:axId val="785445519"/>
        <c:extLst>
          <c:ext xmlns:c15="http://schemas.microsoft.com/office/drawing/2012/chart" uri="{02D57815-91ED-43cb-92C2-25804820EDAC}">
            <c15:filteredBarSeries>
              <c15:ser>
                <c:idx val="0"/>
                <c:order val="0"/>
                <c:tx>
                  <c:strRef>
                    <c:extLst>
                      <c:ext uri="{02D57815-91ED-43cb-92C2-25804820EDAC}">
                        <c15:formulaRef>
                          <c15:sqref>'Graphics - w Sp23 303'!$X$109</c15:sqref>
                        </c15:formulaRef>
                      </c:ext>
                    </c:extLst>
                    <c:strCache>
                      <c:ptCount val="1"/>
                      <c:pt idx="0">
                        <c:v>303/304</c:v>
                      </c:pt>
                    </c:strCache>
                  </c:strRef>
                </c:tx>
                <c:spPr>
                  <a:solidFill>
                    <a:schemeClr val="accent1"/>
                  </a:solidFill>
                  <a:ln>
                    <a:noFill/>
                  </a:ln>
                  <a:effectLst/>
                </c:spPr>
                <c:invertIfNegative val="0"/>
                <c:cat>
                  <c:strRef>
                    <c:extLst>
                      <c:ext uri="{02D57815-91ED-43cb-92C2-25804820EDAC}">
                        <c15:formulaRef>
                          <c15:sqref>'Graphics - w Sp23 303'!$W$110:$W$114</c15:sqref>
                        </c15:formulaRef>
                      </c:ext>
                    </c:extLst>
                    <c:strCache>
                      <c:ptCount val="5"/>
                      <c:pt idx="0">
                        <c:v>Strongly disagree</c:v>
                      </c:pt>
                      <c:pt idx="1">
                        <c:v>Disagree</c:v>
                      </c:pt>
                      <c:pt idx="2">
                        <c:v>Neutral</c:v>
                      </c:pt>
                      <c:pt idx="3">
                        <c:v>Agree</c:v>
                      </c:pt>
                      <c:pt idx="4">
                        <c:v>Strongly Agree</c:v>
                      </c:pt>
                    </c:strCache>
                  </c:strRef>
                </c:cat>
                <c:val>
                  <c:numRef>
                    <c:extLst>
                      <c:ext uri="{02D57815-91ED-43cb-92C2-25804820EDAC}">
                        <c15:formulaRef>
                          <c15:sqref>'Graphics - w Sp23 303'!$X$110:$X$114</c15:sqref>
                        </c15:formulaRef>
                      </c:ext>
                    </c:extLst>
                    <c:numCache>
                      <c:formatCode>General</c:formatCode>
                      <c:ptCount val="5"/>
                      <c:pt idx="0">
                        <c:v>1</c:v>
                      </c:pt>
                      <c:pt idx="1">
                        <c:v>1</c:v>
                      </c:pt>
                      <c:pt idx="2">
                        <c:v>7</c:v>
                      </c:pt>
                      <c:pt idx="3">
                        <c:v>26</c:v>
                      </c:pt>
                      <c:pt idx="4">
                        <c:v>15</c:v>
                      </c:pt>
                    </c:numCache>
                  </c:numRef>
                </c:val>
                <c:extLst>
                  <c:ext xmlns:c16="http://schemas.microsoft.com/office/drawing/2014/chart" uri="{C3380CC4-5D6E-409C-BE32-E72D297353CC}">
                    <c16:uniqueId val="{00000002-9DF4-496F-B3B3-FF2649376EF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'Graphics - w Sp23 303'!$Y$109</c15:sqref>
                        </c15:formulaRef>
                      </c:ext>
                    </c:extLst>
                    <c:strCache>
                      <c:ptCount val="1"/>
                      <c:pt idx="0">
                        <c:v>103</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'Graphics - w Sp23 303'!$W$110:$W$114</c15:sqref>
                        </c15:formulaRef>
                      </c:ext>
                    </c:extLst>
                    <c:strCache>
                      <c:ptCount val="5"/>
                      <c:pt idx="0">
                        <c:v>Strongly disagree</c:v>
                      </c:pt>
                      <c:pt idx="1">
                        <c:v>Disagree</c:v>
                      </c:pt>
                      <c:pt idx="2">
                        <c:v>Neutral</c:v>
                      </c:pt>
                      <c:pt idx="3">
                        <c:v>Agree</c:v>
                      </c:pt>
                      <c:pt idx="4">
                        <c:v>Strongly Agree</c:v>
                      </c:pt>
                    </c:strCache>
                  </c:strRef>
                </c:cat>
                <c:val>
                  <c:numRef>
                    <c:extLst xmlns:c15="http://schemas.microsoft.com/office/drawing/2012/chart">
                      <c:ext xmlns:c15="http://schemas.microsoft.com/office/drawing/2012/chart" uri="{02D57815-91ED-43cb-92C2-25804820EDAC}">
                        <c15:formulaRef>
                          <c15:sqref>'Graphics - w Sp23 303'!$Y$110:$Y$114</c15:sqref>
                        </c15:formulaRef>
                      </c:ext>
                    </c:extLst>
                    <c:numCache>
                      <c:formatCode>General</c:formatCode>
                      <c:ptCount val="5"/>
                      <c:pt idx="0">
                        <c:v>2</c:v>
                      </c:pt>
                      <c:pt idx="1">
                        <c:v>1</c:v>
                      </c:pt>
                      <c:pt idx="2">
                        <c:v>8</c:v>
                      </c:pt>
                      <c:pt idx="3">
                        <c:v>24</c:v>
                      </c:pt>
                      <c:pt idx="4">
                        <c:v>21</c:v>
                      </c:pt>
                    </c:numCache>
                  </c:numRef>
                </c:val>
                <c:extLst xmlns:c15="http://schemas.microsoft.com/office/drawing/2012/chart">
                  <c:ext xmlns:c16="http://schemas.microsoft.com/office/drawing/2014/chart" uri="{C3380CC4-5D6E-409C-BE32-E72D297353CC}">
                    <c16:uniqueId val="{00000003-9DF4-496F-B3B3-FF2649376EFA}"/>
                  </c:ext>
                </c:extLst>
              </c15:ser>
            </c15:filteredBarSeries>
          </c:ext>
        </c:extLst>
      </c:barChart>
      <c:catAx>
        <c:axId val="95680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85445519"/>
        <c:crosses val="autoZero"/>
        <c:auto val="1"/>
        <c:lblAlgn val="ctr"/>
        <c:lblOffset val="100"/>
        <c:noMultiLvlLbl val="0"/>
      </c:catAx>
      <c:valAx>
        <c:axId val="785445519"/>
        <c:scaling>
          <c:orientation val="minMax"/>
          <c:max val="0.8"/>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56804927"/>
        <c:crosses val="autoZero"/>
        <c:crossBetween val="between"/>
        <c:majorUnit val="0.2"/>
      </c:valAx>
      <c:spPr>
        <a:noFill/>
        <a:ln>
          <a:noFill/>
        </a:ln>
        <a:effectLst/>
      </c:spPr>
    </c:plotArea>
    <c:legend>
      <c:legendPos val="b"/>
      <c:layout>
        <c:manualLayout>
          <c:xMode val="edge"/>
          <c:yMode val="edge"/>
          <c:x val="0.13985674371348744"/>
          <c:y val="0.37806314651844986"/>
          <c:w val="0.46222177066576353"/>
          <c:h val="0.1960544181977252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rot="0" vert="wordArtVert"/>
    <a:lstStyle/>
    <a:p>
      <a:pPr>
        <a:defRPr sz="2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I think it is possible with practice and effort to improve how well my brain learns.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551446450408428"/>
          <c:y val="0.24625013482903679"/>
          <c:w val="0.83971244775839904"/>
          <c:h val="0.58835364757487518"/>
        </c:manualLayout>
      </c:layout>
      <c:barChart>
        <c:barDir val="col"/>
        <c:grouping val="clustered"/>
        <c:varyColors val="0"/>
        <c:ser>
          <c:idx val="2"/>
          <c:order val="2"/>
          <c:tx>
            <c:strRef>
              <c:f>'Graphics - w Sp23 303'!$Z$134</c:f>
              <c:strCache>
                <c:ptCount val="1"/>
                <c:pt idx="0">
                  <c:v>Chem 103 n=56</c:v>
                </c:pt>
              </c:strCache>
            </c:strRef>
          </c:tx>
          <c:spPr>
            <a:solidFill>
              <a:srgbClr val="0070C0"/>
            </a:solidFill>
            <a:ln>
              <a:noFill/>
            </a:ln>
            <a:effectLst/>
          </c:spPr>
          <c:invertIfNegative val="0"/>
          <c:cat>
            <c:strRef>
              <c:f>'Graphics - w Sp23 303'!$W$135:$W$139</c:f>
              <c:strCache>
                <c:ptCount val="5"/>
                <c:pt idx="0">
                  <c:v>Strongly disagree</c:v>
                </c:pt>
                <c:pt idx="1">
                  <c:v>Disagree</c:v>
                </c:pt>
                <c:pt idx="2">
                  <c:v>Neutral</c:v>
                </c:pt>
                <c:pt idx="3">
                  <c:v>Agree</c:v>
                </c:pt>
                <c:pt idx="4">
                  <c:v>Strongly Agree</c:v>
                </c:pt>
              </c:strCache>
            </c:strRef>
          </c:cat>
          <c:val>
            <c:numRef>
              <c:f>'Graphics - w Sp23 303'!$Z$135:$Z$139</c:f>
              <c:numCache>
                <c:formatCode>0%</c:formatCode>
                <c:ptCount val="5"/>
                <c:pt idx="0">
                  <c:v>0</c:v>
                </c:pt>
                <c:pt idx="1">
                  <c:v>0</c:v>
                </c:pt>
                <c:pt idx="2">
                  <c:v>0</c:v>
                </c:pt>
                <c:pt idx="3">
                  <c:v>0.32</c:v>
                </c:pt>
                <c:pt idx="4">
                  <c:v>0.68</c:v>
                </c:pt>
              </c:numCache>
            </c:numRef>
          </c:val>
          <c:extLst>
            <c:ext xmlns:c16="http://schemas.microsoft.com/office/drawing/2014/chart" uri="{C3380CC4-5D6E-409C-BE32-E72D297353CC}">
              <c16:uniqueId val="{00000000-3262-405C-BEF3-EC4E5DB2053E}"/>
            </c:ext>
          </c:extLst>
        </c:ser>
        <c:ser>
          <c:idx val="3"/>
          <c:order val="3"/>
          <c:tx>
            <c:strRef>
              <c:f>'Graphics - w Sp23 303'!$AA$134</c:f>
              <c:strCache>
                <c:ptCount val="1"/>
                <c:pt idx="0">
                  <c:v>Chem 303-4 n=50</c:v>
                </c:pt>
              </c:strCache>
            </c:strRef>
          </c:tx>
          <c:spPr>
            <a:solidFill>
              <a:srgbClr val="00B050"/>
            </a:solidFill>
            <a:ln>
              <a:noFill/>
            </a:ln>
            <a:effectLst/>
          </c:spPr>
          <c:invertIfNegative val="0"/>
          <c:cat>
            <c:strRef>
              <c:f>'Graphics - w Sp23 303'!$W$135:$W$139</c:f>
              <c:strCache>
                <c:ptCount val="5"/>
                <c:pt idx="0">
                  <c:v>Strongly disagree</c:v>
                </c:pt>
                <c:pt idx="1">
                  <c:v>Disagree</c:v>
                </c:pt>
                <c:pt idx="2">
                  <c:v>Neutral</c:v>
                </c:pt>
                <c:pt idx="3">
                  <c:v>Agree</c:v>
                </c:pt>
                <c:pt idx="4">
                  <c:v>Strongly Agree</c:v>
                </c:pt>
              </c:strCache>
            </c:strRef>
          </c:cat>
          <c:val>
            <c:numRef>
              <c:f>'Graphics - w Sp23 303'!$AA$135:$AA$139</c:f>
              <c:numCache>
                <c:formatCode>0%</c:formatCode>
                <c:ptCount val="5"/>
                <c:pt idx="0">
                  <c:v>0</c:v>
                </c:pt>
                <c:pt idx="1">
                  <c:v>1.7857142857142856E-2</c:v>
                </c:pt>
                <c:pt idx="2">
                  <c:v>5.3571428571428568E-2</c:v>
                </c:pt>
                <c:pt idx="3">
                  <c:v>0.30357142857142855</c:v>
                </c:pt>
                <c:pt idx="4">
                  <c:v>0.48214285714285715</c:v>
                </c:pt>
              </c:numCache>
            </c:numRef>
          </c:val>
          <c:extLst>
            <c:ext xmlns:c16="http://schemas.microsoft.com/office/drawing/2014/chart" uri="{C3380CC4-5D6E-409C-BE32-E72D297353CC}">
              <c16:uniqueId val="{00000001-3262-405C-BEF3-EC4E5DB2053E}"/>
            </c:ext>
          </c:extLst>
        </c:ser>
        <c:dLbls>
          <c:showLegendKey val="0"/>
          <c:showVal val="0"/>
          <c:showCatName val="0"/>
          <c:showSerName val="0"/>
          <c:showPercent val="0"/>
          <c:showBubbleSize val="0"/>
        </c:dLbls>
        <c:gapWidth val="219"/>
        <c:overlap val="-27"/>
        <c:axId val="687186847"/>
        <c:axId val="560318943"/>
        <c:extLst>
          <c:ext xmlns:c15="http://schemas.microsoft.com/office/drawing/2012/chart" uri="{02D57815-91ED-43cb-92C2-25804820EDAC}">
            <c15:filteredBarSeries>
              <c15:ser>
                <c:idx val="0"/>
                <c:order val="0"/>
                <c:tx>
                  <c:strRef>
                    <c:extLst>
                      <c:ext uri="{02D57815-91ED-43cb-92C2-25804820EDAC}">
                        <c15:formulaRef>
                          <c15:sqref>'Graphics - w Sp23 303'!$X$134</c15:sqref>
                        </c15:formulaRef>
                      </c:ext>
                    </c:extLst>
                    <c:strCache>
                      <c:ptCount val="1"/>
                      <c:pt idx="0">
                        <c:v>303/304</c:v>
                      </c:pt>
                    </c:strCache>
                  </c:strRef>
                </c:tx>
                <c:spPr>
                  <a:solidFill>
                    <a:schemeClr val="accent1"/>
                  </a:solidFill>
                  <a:ln>
                    <a:noFill/>
                  </a:ln>
                  <a:effectLst/>
                </c:spPr>
                <c:invertIfNegative val="0"/>
                <c:cat>
                  <c:strRef>
                    <c:extLst>
                      <c:ext uri="{02D57815-91ED-43cb-92C2-25804820EDAC}">
                        <c15:formulaRef>
                          <c15:sqref>'Graphics - w Sp23 303'!$W$135:$W$139</c15:sqref>
                        </c15:formulaRef>
                      </c:ext>
                    </c:extLst>
                    <c:strCache>
                      <c:ptCount val="5"/>
                      <c:pt idx="0">
                        <c:v>Strongly disagree</c:v>
                      </c:pt>
                      <c:pt idx="1">
                        <c:v>Disagree</c:v>
                      </c:pt>
                      <c:pt idx="2">
                        <c:v>Neutral</c:v>
                      </c:pt>
                      <c:pt idx="3">
                        <c:v>Agree</c:v>
                      </c:pt>
                      <c:pt idx="4">
                        <c:v>Strongly Agree</c:v>
                      </c:pt>
                    </c:strCache>
                  </c:strRef>
                </c:cat>
                <c:val>
                  <c:numRef>
                    <c:extLst>
                      <c:ext uri="{02D57815-91ED-43cb-92C2-25804820EDAC}">
                        <c15:formulaRef>
                          <c15:sqref>'Graphics - w Sp23 303'!$X$135:$X$139</c15:sqref>
                        </c15:formulaRef>
                      </c:ext>
                    </c:extLst>
                    <c:numCache>
                      <c:formatCode>General</c:formatCode>
                      <c:ptCount val="5"/>
                      <c:pt idx="0">
                        <c:v>0</c:v>
                      </c:pt>
                      <c:pt idx="1">
                        <c:v>0</c:v>
                      </c:pt>
                      <c:pt idx="2">
                        <c:v>0</c:v>
                      </c:pt>
                      <c:pt idx="3">
                        <c:v>16</c:v>
                      </c:pt>
                      <c:pt idx="4">
                        <c:v>34</c:v>
                      </c:pt>
                    </c:numCache>
                  </c:numRef>
                </c:val>
                <c:extLst>
                  <c:ext xmlns:c16="http://schemas.microsoft.com/office/drawing/2014/chart" uri="{C3380CC4-5D6E-409C-BE32-E72D297353CC}">
                    <c16:uniqueId val="{00000002-3262-405C-BEF3-EC4E5DB2053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'Graphics - w Sp23 303'!$Y$134</c15:sqref>
                        </c15:formulaRef>
                      </c:ext>
                    </c:extLst>
                    <c:strCache>
                      <c:ptCount val="1"/>
                      <c:pt idx="0">
                        <c:v>103</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'Graphics - w Sp23 303'!$W$135:$W$139</c15:sqref>
                        </c15:formulaRef>
                      </c:ext>
                    </c:extLst>
                    <c:strCache>
                      <c:ptCount val="5"/>
                      <c:pt idx="0">
                        <c:v>Strongly disagree</c:v>
                      </c:pt>
                      <c:pt idx="1">
                        <c:v>Disagree</c:v>
                      </c:pt>
                      <c:pt idx="2">
                        <c:v>Neutral</c:v>
                      </c:pt>
                      <c:pt idx="3">
                        <c:v>Agree</c:v>
                      </c:pt>
                      <c:pt idx="4">
                        <c:v>Strongly Agree</c:v>
                      </c:pt>
                    </c:strCache>
                  </c:strRef>
                </c:cat>
                <c:val>
                  <c:numRef>
                    <c:extLst xmlns:c15="http://schemas.microsoft.com/office/drawing/2012/chart">
                      <c:ext xmlns:c15="http://schemas.microsoft.com/office/drawing/2012/chart" uri="{02D57815-91ED-43cb-92C2-25804820EDAC}">
                        <c15:formulaRef>
                          <c15:sqref>'Graphics - w Sp23 303'!$Y$135:$Y$139</c15:sqref>
                        </c15:formulaRef>
                      </c:ext>
                    </c:extLst>
                    <c:numCache>
                      <c:formatCode>General</c:formatCode>
                      <c:ptCount val="5"/>
                      <c:pt idx="0">
                        <c:v>0</c:v>
                      </c:pt>
                      <c:pt idx="1">
                        <c:v>1</c:v>
                      </c:pt>
                      <c:pt idx="2">
                        <c:v>3</c:v>
                      </c:pt>
                      <c:pt idx="3">
                        <c:v>17</c:v>
                      </c:pt>
                      <c:pt idx="4">
                        <c:v>27</c:v>
                      </c:pt>
                    </c:numCache>
                  </c:numRef>
                </c:val>
                <c:extLst xmlns:c15="http://schemas.microsoft.com/office/drawing/2012/chart">
                  <c:ext xmlns:c16="http://schemas.microsoft.com/office/drawing/2014/chart" uri="{C3380CC4-5D6E-409C-BE32-E72D297353CC}">
                    <c16:uniqueId val="{00000003-3262-405C-BEF3-EC4E5DB2053E}"/>
                  </c:ext>
                </c:extLst>
              </c15:ser>
            </c15:filteredBarSeries>
          </c:ext>
        </c:extLst>
      </c:barChart>
      <c:catAx>
        <c:axId val="68718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60318943"/>
        <c:crosses val="autoZero"/>
        <c:auto val="1"/>
        <c:lblAlgn val="ctr"/>
        <c:lblOffset val="100"/>
        <c:noMultiLvlLbl val="0"/>
      </c:catAx>
      <c:valAx>
        <c:axId val="560318943"/>
        <c:scaling>
          <c:orientation val="minMax"/>
          <c:max val="0.8"/>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7186847"/>
        <c:crosses val="autoZero"/>
        <c:crossBetween val="between"/>
        <c:majorUnit val="0.2"/>
      </c:valAx>
      <c:spPr>
        <a:noFill/>
        <a:ln>
          <a:noFill/>
        </a:ln>
        <a:effectLst/>
      </c:spPr>
    </c:plotArea>
    <c:legend>
      <c:legendPos val="b"/>
      <c:layout>
        <c:manualLayout>
          <c:xMode val="edge"/>
          <c:yMode val="edge"/>
          <c:x val="0.13167792735585471"/>
          <c:y val="0.29967963563378108"/>
          <c:w val="0.46137532808398951"/>
          <c:h val="0.1942097220724121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After a bad exam score, I always knew I could turn things around and do well in the course.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551446450408428"/>
          <c:y val="0.24625013482903679"/>
          <c:w val="0.83971244775839904"/>
          <c:h val="0.5904620141660375"/>
        </c:manualLayout>
      </c:layout>
      <c:barChart>
        <c:barDir val="col"/>
        <c:grouping val="clustered"/>
        <c:varyColors val="0"/>
        <c:ser>
          <c:idx val="2"/>
          <c:order val="2"/>
          <c:tx>
            <c:strRef>
              <c:f>'Graphics - w Sp23 303'!$Z$159</c:f>
              <c:strCache>
                <c:ptCount val="1"/>
                <c:pt idx="0">
                  <c:v>Chem 103 n=56</c:v>
                </c:pt>
              </c:strCache>
            </c:strRef>
          </c:tx>
          <c:spPr>
            <a:solidFill>
              <a:srgbClr val="0070C0"/>
            </a:solidFill>
            <a:ln>
              <a:noFill/>
            </a:ln>
            <a:effectLst/>
          </c:spPr>
          <c:invertIfNegative val="0"/>
          <c:cat>
            <c:strRef>
              <c:f>'Graphics - w Sp23 303'!$W$160:$W$164</c:f>
              <c:strCache>
                <c:ptCount val="5"/>
                <c:pt idx="0">
                  <c:v>Strongly disagree</c:v>
                </c:pt>
                <c:pt idx="1">
                  <c:v>Disagree</c:v>
                </c:pt>
                <c:pt idx="2">
                  <c:v>Neutral</c:v>
                </c:pt>
                <c:pt idx="3">
                  <c:v>Agree</c:v>
                </c:pt>
                <c:pt idx="4">
                  <c:v>Strongly Agree</c:v>
                </c:pt>
              </c:strCache>
            </c:strRef>
          </c:cat>
          <c:val>
            <c:numRef>
              <c:f>'Graphics - w Sp23 303'!$Z$160:$Z$164</c:f>
              <c:numCache>
                <c:formatCode>0%</c:formatCode>
                <c:ptCount val="5"/>
                <c:pt idx="0">
                  <c:v>0</c:v>
                </c:pt>
                <c:pt idx="1">
                  <c:v>0.04</c:v>
                </c:pt>
                <c:pt idx="2">
                  <c:v>0.32</c:v>
                </c:pt>
                <c:pt idx="3">
                  <c:v>0.34</c:v>
                </c:pt>
                <c:pt idx="4">
                  <c:v>0.3</c:v>
                </c:pt>
              </c:numCache>
            </c:numRef>
          </c:val>
          <c:extLst>
            <c:ext xmlns:c16="http://schemas.microsoft.com/office/drawing/2014/chart" uri="{C3380CC4-5D6E-409C-BE32-E72D297353CC}">
              <c16:uniqueId val="{00000000-8264-4E8F-A7C6-7CC86F3FB08D}"/>
            </c:ext>
          </c:extLst>
        </c:ser>
        <c:ser>
          <c:idx val="3"/>
          <c:order val="3"/>
          <c:tx>
            <c:strRef>
              <c:f>'Graphics - w Sp23 303'!$AA$159</c:f>
              <c:strCache>
                <c:ptCount val="1"/>
                <c:pt idx="0">
                  <c:v>Chem 303-4 n=50</c:v>
                </c:pt>
              </c:strCache>
            </c:strRef>
          </c:tx>
          <c:spPr>
            <a:solidFill>
              <a:srgbClr val="00B050"/>
            </a:solidFill>
            <a:ln>
              <a:noFill/>
            </a:ln>
            <a:effectLst/>
          </c:spPr>
          <c:invertIfNegative val="0"/>
          <c:cat>
            <c:strRef>
              <c:f>'Graphics - w Sp23 303'!$W$160:$W$164</c:f>
              <c:strCache>
                <c:ptCount val="5"/>
                <c:pt idx="0">
                  <c:v>Strongly disagree</c:v>
                </c:pt>
                <c:pt idx="1">
                  <c:v>Disagree</c:v>
                </c:pt>
                <c:pt idx="2">
                  <c:v>Neutral</c:v>
                </c:pt>
                <c:pt idx="3">
                  <c:v>Agree</c:v>
                </c:pt>
                <c:pt idx="4">
                  <c:v>Strongly Agree</c:v>
                </c:pt>
              </c:strCache>
            </c:strRef>
          </c:cat>
          <c:val>
            <c:numRef>
              <c:f>'Graphics - w Sp23 303'!$AA$160:$AA$164</c:f>
              <c:numCache>
                <c:formatCode>0%</c:formatCode>
                <c:ptCount val="5"/>
                <c:pt idx="0">
                  <c:v>3.5714285714285712E-2</c:v>
                </c:pt>
                <c:pt idx="1">
                  <c:v>7.1428571428571425E-2</c:v>
                </c:pt>
                <c:pt idx="2">
                  <c:v>0.14285714285714285</c:v>
                </c:pt>
                <c:pt idx="3">
                  <c:v>0.32142857142857145</c:v>
                </c:pt>
                <c:pt idx="4">
                  <c:v>0.42857142857142855</c:v>
                </c:pt>
              </c:numCache>
            </c:numRef>
          </c:val>
          <c:extLst>
            <c:ext xmlns:c16="http://schemas.microsoft.com/office/drawing/2014/chart" uri="{C3380CC4-5D6E-409C-BE32-E72D297353CC}">
              <c16:uniqueId val="{00000001-8264-4E8F-A7C6-7CC86F3FB08D}"/>
            </c:ext>
          </c:extLst>
        </c:ser>
        <c:dLbls>
          <c:showLegendKey val="0"/>
          <c:showVal val="0"/>
          <c:showCatName val="0"/>
          <c:showSerName val="0"/>
          <c:showPercent val="0"/>
          <c:showBubbleSize val="0"/>
        </c:dLbls>
        <c:gapWidth val="219"/>
        <c:overlap val="-27"/>
        <c:axId val="774973183"/>
        <c:axId val="553124159"/>
        <c:extLst>
          <c:ext xmlns:c15="http://schemas.microsoft.com/office/drawing/2012/chart" uri="{02D57815-91ED-43cb-92C2-25804820EDAC}">
            <c15:filteredBarSeries>
              <c15:ser>
                <c:idx val="0"/>
                <c:order val="0"/>
                <c:tx>
                  <c:strRef>
                    <c:extLst>
                      <c:ext uri="{02D57815-91ED-43cb-92C2-25804820EDAC}">
                        <c15:formulaRef>
                          <c15:sqref>'Graphics - w Sp23 303'!$X$159</c15:sqref>
                        </c15:formulaRef>
                      </c:ext>
                    </c:extLst>
                    <c:strCache>
                      <c:ptCount val="1"/>
                      <c:pt idx="0">
                        <c:v>303/304</c:v>
                      </c:pt>
                    </c:strCache>
                  </c:strRef>
                </c:tx>
                <c:spPr>
                  <a:solidFill>
                    <a:schemeClr val="accent1"/>
                  </a:solidFill>
                  <a:ln>
                    <a:noFill/>
                  </a:ln>
                  <a:effectLst/>
                </c:spPr>
                <c:invertIfNegative val="0"/>
                <c:cat>
                  <c:strRef>
                    <c:extLst>
                      <c:ext uri="{02D57815-91ED-43cb-92C2-25804820EDAC}">
                        <c15:formulaRef>
                          <c15:sqref>'Graphics - w Sp23 303'!$W$160:$W$164</c15:sqref>
                        </c15:formulaRef>
                      </c:ext>
                    </c:extLst>
                    <c:strCache>
                      <c:ptCount val="5"/>
                      <c:pt idx="0">
                        <c:v>Strongly disagree</c:v>
                      </c:pt>
                      <c:pt idx="1">
                        <c:v>Disagree</c:v>
                      </c:pt>
                      <c:pt idx="2">
                        <c:v>Neutral</c:v>
                      </c:pt>
                      <c:pt idx="3">
                        <c:v>Agree</c:v>
                      </c:pt>
                      <c:pt idx="4">
                        <c:v>Strongly Agree</c:v>
                      </c:pt>
                    </c:strCache>
                  </c:strRef>
                </c:cat>
                <c:val>
                  <c:numRef>
                    <c:extLst>
                      <c:ext uri="{02D57815-91ED-43cb-92C2-25804820EDAC}">
                        <c15:formulaRef>
                          <c15:sqref>'Graphics - w Sp23 303'!$X$160:$X$164</c15:sqref>
                        </c15:formulaRef>
                      </c:ext>
                    </c:extLst>
                    <c:numCache>
                      <c:formatCode>General</c:formatCode>
                      <c:ptCount val="5"/>
                      <c:pt idx="0">
                        <c:v>0</c:v>
                      </c:pt>
                      <c:pt idx="1">
                        <c:v>2</c:v>
                      </c:pt>
                      <c:pt idx="2">
                        <c:v>16</c:v>
                      </c:pt>
                      <c:pt idx="3">
                        <c:v>17</c:v>
                      </c:pt>
                      <c:pt idx="4">
                        <c:v>15</c:v>
                      </c:pt>
                    </c:numCache>
                  </c:numRef>
                </c:val>
                <c:extLst>
                  <c:ext xmlns:c16="http://schemas.microsoft.com/office/drawing/2014/chart" uri="{C3380CC4-5D6E-409C-BE32-E72D297353CC}">
                    <c16:uniqueId val="{00000002-8264-4E8F-A7C6-7CC86F3FB08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'Graphics - w Sp23 303'!$Y$159</c15:sqref>
                        </c15:formulaRef>
                      </c:ext>
                    </c:extLst>
                    <c:strCache>
                      <c:ptCount val="1"/>
                      <c:pt idx="0">
                        <c:v>103</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'Graphics - w Sp23 303'!$W$160:$W$164</c15:sqref>
                        </c15:formulaRef>
                      </c:ext>
                    </c:extLst>
                    <c:strCache>
                      <c:ptCount val="5"/>
                      <c:pt idx="0">
                        <c:v>Strongly disagree</c:v>
                      </c:pt>
                      <c:pt idx="1">
                        <c:v>Disagree</c:v>
                      </c:pt>
                      <c:pt idx="2">
                        <c:v>Neutral</c:v>
                      </c:pt>
                      <c:pt idx="3">
                        <c:v>Agree</c:v>
                      </c:pt>
                      <c:pt idx="4">
                        <c:v>Strongly Agree</c:v>
                      </c:pt>
                    </c:strCache>
                  </c:strRef>
                </c:cat>
                <c:val>
                  <c:numRef>
                    <c:extLst xmlns:c15="http://schemas.microsoft.com/office/drawing/2012/chart">
                      <c:ext xmlns:c15="http://schemas.microsoft.com/office/drawing/2012/chart" uri="{02D57815-91ED-43cb-92C2-25804820EDAC}">
                        <c15:formulaRef>
                          <c15:sqref>'Graphics - w Sp23 303'!$Y$160:$Y$164</c15:sqref>
                        </c15:formulaRef>
                      </c:ext>
                    </c:extLst>
                    <c:numCache>
                      <c:formatCode>General</c:formatCode>
                      <c:ptCount val="5"/>
                      <c:pt idx="0">
                        <c:v>2</c:v>
                      </c:pt>
                      <c:pt idx="1">
                        <c:v>4</c:v>
                      </c:pt>
                      <c:pt idx="2">
                        <c:v>8</c:v>
                      </c:pt>
                      <c:pt idx="3">
                        <c:v>18</c:v>
                      </c:pt>
                      <c:pt idx="4">
                        <c:v>24</c:v>
                      </c:pt>
                    </c:numCache>
                  </c:numRef>
                </c:val>
                <c:extLst xmlns:c15="http://schemas.microsoft.com/office/drawing/2012/chart">
                  <c:ext xmlns:c16="http://schemas.microsoft.com/office/drawing/2014/chart" uri="{C3380CC4-5D6E-409C-BE32-E72D297353CC}">
                    <c16:uniqueId val="{00000003-8264-4E8F-A7C6-7CC86F3FB08D}"/>
                  </c:ext>
                </c:extLst>
              </c15:ser>
            </c15:filteredBarSeries>
          </c:ext>
        </c:extLst>
      </c:barChart>
      <c:catAx>
        <c:axId val="77497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3124159"/>
        <c:crosses val="autoZero"/>
        <c:auto val="1"/>
        <c:lblAlgn val="ctr"/>
        <c:lblOffset val="100"/>
        <c:noMultiLvlLbl val="0"/>
      </c:catAx>
      <c:valAx>
        <c:axId val="55312415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7497318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"I’m unhappy and feel like I’m struggling with depression."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'[Survey - Distractions while Studying for Chem &amp; Health (Responses).xlsx]Sort by grade satisfact - Pivot'!$N$34:$N$38</c:f>
              <c:strCache>
                <c:ptCount val="5"/>
                <c:pt idx="0">
                  <c:v>Strongly disagree</c:v>
                </c:pt>
                <c:pt idx="4">
                  <c:v>Strongly agree</c:v>
                </c:pt>
              </c:strCache>
            </c:strRef>
          </c:cat>
          <c:val>
            <c:numRef>
              <c:f>'[Survey - Distractions while Studying for Chem &amp; Health (Responses).xlsx]Sort by grade satisfact - Pivot'!$O$34:$O$38</c:f>
              <c:numCache>
                <c:formatCode>0%</c:formatCode>
                <c:ptCount val="5"/>
                <c:pt idx="0">
                  <c:v>0.26666666666666666</c:v>
                </c:pt>
                <c:pt idx="1">
                  <c:v>0.2</c:v>
                </c:pt>
                <c:pt idx="2">
                  <c:v>0.23333333333333334</c:v>
                </c:pt>
                <c:pt idx="3">
                  <c:v>0.23333333333333334</c:v>
                </c:pt>
                <c:pt idx="4">
                  <c:v>6.6666666666666666E-2</c:v>
                </c:pt>
              </c:numCache>
            </c:numRef>
          </c:val>
          <c:extLst>
            <c:ext xmlns:c16="http://schemas.microsoft.com/office/drawing/2014/chart" uri="{C3380CC4-5D6E-409C-BE32-E72D297353CC}">
              <c16:uniqueId val="{00000000-B584-4578-884A-361EB7FAAAF2}"/>
            </c:ext>
          </c:extLst>
        </c:ser>
        <c:dLbls>
          <c:showLegendKey val="0"/>
          <c:showVal val="0"/>
          <c:showCatName val="0"/>
          <c:showSerName val="0"/>
          <c:showPercent val="0"/>
          <c:showBubbleSize val="0"/>
        </c:dLbls>
        <c:gapWidth val="219"/>
        <c:overlap val="-27"/>
        <c:axId val="1396293824"/>
        <c:axId val="1354602896"/>
      </c:barChart>
      <c:catAx>
        <c:axId val="13962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4602896"/>
        <c:crosses val="autoZero"/>
        <c:auto val="1"/>
        <c:lblAlgn val="ctr"/>
        <c:lblOffset val="100"/>
        <c:noMultiLvlLbl val="0"/>
      </c:catAx>
      <c:valAx>
        <c:axId val="13546028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6293824"/>
        <c:crosses val="autoZero"/>
        <c:crossBetween val="between"/>
        <c:majorUnit val="0.1"/>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3:59:31.603"/>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3"/>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4:47.412"/>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4:47.413"/>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7"/>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8"/>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5"/>
    </inkml:context>
    <inkml:brush xml:id="br0">
      <inkml:brushProperty name="width" value="0.025" units="cm"/>
      <inkml:brushProperty name="height" value="0.025" units="cm"/>
      <inkml:brushProperty name="color" value="#0070C0"/>
    </inkml:brush>
  </inkml:definitions>
  <inkml:trace contextRef="#ctx0" brushRef="#br0">87 1 24575,'8'0'0,"6"0"0,0 0 0,0 1 0,0-1 0,27 5 0,-40-4 0,1-1 0,-1 0 0,0 0 0,1 1 0,-1-1 0,0 1 0,1-1 0,-1 1 0,0-1 0,0 1 0,0 0 0,0-1 0,0 1 0,0 0 0,0-1 0,0 1 0,0 0 0,0 0 0,-1 0 0,1-1 0,0 1 0,0 1 0,-1 0 0,0-1 0,-1 1 0,1 0 0,0-1 0,-1 1 0,0 0 0,1-1 0,-1 1 0,0-1 0,0 1 0,0-1 0,-1 1 0,1-1 0,-1 0 0,1 1 0,-1-1 0,-2 2 0,-121 81 0,124-84 0,1 0 0,-1 1 0,1-1 0,-1 0 0,1 0 0,-1 1 0,1-1 0,0 0 0,-1 0 0,1 1 0,0-1 0,-1 0 0,1 1 0,0-1 0,0 0 0,-1 1 0,1-1 0,0 1 0,0-1 0,0 0 0,0 1 0,0-1 0,0 0 0,0 1 0,0-1 0,0 1 0,0-1 0,0 0 0,0 1 0,0-1 0,0 0 0,1 1 0,-1-1 0,0 0 0,0 1 0,1-1 0,-1 0 0,1 1 0,27 5 0,50-6 0,-66 0 0,-1 0 0,3-1 0,0 1 0,0 0 0,0 0 0,0 1 0,0 0 0,0 1 0,0 0 0,18 4 0,-32-6 0,1 0 0,-1 0 0,1 0 0,-1 1 0,1-1 0,-1 0 0,1 0 0,-1 0 0,0 1 0,1-1 0,-1 0 0,0 1 0,1-1 0,-1 0 0,0 0 0,1 1 0,-1-1 0,0 0 0,0 1 0,0-1 0,1 0 0,-1 1 0,0-1 0,0 0 0,0 1 0,0-1 0,0 0 0,0 1 0,0-1 0,0 0 0,0 1 0,0-1 0,0 1 0,0-1 0,-1 0 0,1 1 0,-1-1 0,-18 16 0,-36 10 0,51-24 0,-67 19 0,56-17 0,0 0 0,1 0 0,0 0 0,0 2 0,0-1 0,-14 8 0,26-12 0,1 0 0,-1 1 0,0-1 0,1 0 0,0 0 0,-1 1 0,1-1 0,0 0 0,0 1 0,0-1 0,0 1 0,1-1 0,-1 1 0,0-1 0,1 1 0,0-1 0,0 1 0,0 2 0,0-2 0,1 1 0,1 0 0,-1-1 0,0 1 0,1-1 0,0 1 0,0-1 0,0 0 0,1 1 0,-1-1 0,1 0 0,-1 0 0,8 3 0,-9-4 0,-1-1 0,1 1 0,0 0 0,0-1 0,0 1 0,0-1 0,-1 1 0,1 0 0,0-1 0,-1 1 0,1 0 0,-1 0 0,1-1 0,-1 1 0,0 0 0,1 0 0,-1-1 0,0 1 0,0 0 0,0 0 0,0 0 0,0-1 0,0 1 0,0 0 0,0 0 0,-1 0 0,1-1 0,0 1 0,-1 1 0,-26 17 0,1 1 0,26-19 0,0 0 0,0 0 0,1 0 0,-1 0 0,1 0 0,-1 0 0,1 0 0,-1 0 0,1 0 0,0 0 0,0 0 0,0 0 0,0 0 0,0 0 0,0 0 0,1-1 0,-1 1 0,0 0 0,1 0 0,-1-1 0,0 1 0,1-1 0,-1 1 0,1-1 0,0 1 0,-1-1 0,1 0 0,1 1 0,55 13 0,-47-12 0,0 1 0,0-1 0,-1 1 0,1 0 0,16 8 0,-27-11 0,1 0 0,-1 0 0,0 0 0,1 1 0,-1-1 0,0 0 0,1 0 0,-1 0 0,0 1 0,0-1 0,1 0 0,-1 0 0,0 0 0,0 1 0,0-1 0,1 0 0,-1 0 0,0 1 0,0-1 0,0 0 0,0 0 0,0 1 0,0-1 0,0 0 0,0 0 0,0 1 0,0-1 0,0 0 0,0 1 0,0-1 0,0 0 0,0 0 0,-1 1 0,1-1 0,0 0 0,0 0 0,0 1 0,-1-1 0,1 0 0,-20 9 0,-35 5 0,47-12 0,3-1 0,-1 0 0,1 0 0,0 1 0,0-1 0,0 1 0,0 0 0,0 0 0,1 0 0,-9 5 0,13-7 0,0 1 0,-1-1 0,1 0 0,0 1 0,-1-1 0,1 1 0,0-1 0,0 0 0,0 1 0,-1-1 0,1 1 0,0-1 0,0 1 0,0-1 0,0 0 0,0 1 0,0-1 0,0 1 0,0-1 0,1 0 0,-1 1 0,0-1 0,0 1 0,0-1 0,1 0 0,-1 1 0,0-1 0,1 1 0,-1-1 0,1 1 0,33 11 0,38 1 0,-56-11 0,0 0 0,0 1 0,0 0 0,-1 1 0,0 0 0,15 5 0,-30-8 0,1-1 0,0 0 0,-1 0 0,1 1 0,0-1 0,-1 0 0,1 1 0,-1-1 0,1 0 0,-1 1 0,1-1 0,-1 0 0,1 1 0,-1-1 0,0 1 0,1-1 0,-1 1 0,0-1 0,0 1 0,1-1 0,-1 1 0,0-1 0,0 0 0,0 1 0,0-1 0,0 1 0,0-1 0,0 1 0,0-1 0,0 1 0,0-1 0,-1 1 0,1-1 0,0 1 0,0-1 0,-1 1 0,-27 15 0,-42 4 0,-2-7 0,54-10 0,0 0 0,0 0 0,1 1 0,-1 1 0,1 0 0,-31 12 0,46-15-1365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6"/>
    </inkml:context>
    <inkml:brush xml:id="br0">
      <inkml:brushProperty name="width" value="0.025" units="cm"/>
      <inkml:brushProperty name="height" value="0.025" units="cm"/>
      <inkml:brushProperty name="color" value="#0070C0"/>
    </inkml:brush>
  </inkml:definitions>
  <inkml:trace contextRef="#ctx0" brushRef="#br0">87 1 24575,'8'0'0,"6"0"0,0 0 0,0 1 0,0-1 0,27 5 0,-40-4 0,1-1 0,-1 0 0,0 0 0,1 1 0,-1-1 0,0 1 0,1-1 0,-1 1 0,0-1 0,0 1 0,0 0 0,0-1 0,0 1 0,0 0 0,0-1 0,0 1 0,0 0 0,0 0 0,-1 0 0,1-1 0,0 1 0,0 1 0,-1 0 0,0-1 0,-1 1 0,1 0 0,0-1 0,-1 1 0,0 0 0,1-1 0,-1 1 0,0-1 0,0 1 0,0-1 0,-1 1 0,1-1 0,-1 0 0,1 1 0,-1-1 0,-2 2 0,-121 81 0,124-84 0,1 0 0,-1 1 0,1-1 0,-1 0 0,1 0 0,-1 1 0,1-1 0,0 0 0,-1 0 0,1 1 0,0-1 0,-1 0 0,1 1 0,0-1 0,0 0 0,-1 1 0,1-1 0,0 1 0,0-1 0,0 0 0,0 1 0,0-1 0,0 0 0,0 1 0,0-1 0,0 1 0,0-1 0,0 0 0,0 1 0,0-1 0,0 0 0,1 1 0,-1-1 0,0 0 0,0 1 0,1-1 0,-1 0 0,1 1 0,27 5 0,50-6 0,-66 0 0,-1 0 0,3-1 0,0 1 0,0 0 0,0 0 0,0 1 0,0 0 0,0 1 0,0 0 0,18 4 0,-32-6 0,1 0 0,-1 0 0,1 0 0,-1 1 0,1-1 0,-1 0 0,1 0 0,-1 0 0,0 1 0,1-1 0,-1 0 0,0 1 0,1-1 0,-1 0 0,0 0 0,1 1 0,-1-1 0,0 0 0,0 1 0,0-1 0,1 0 0,-1 1 0,0-1 0,0 0 0,0 1 0,0-1 0,0 0 0,0 1 0,0-1 0,0 0 0,0 1 0,0-1 0,0 1 0,0-1 0,-1 0 0,1 1 0,-1-1 0,-18 16 0,-36 10 0,51-24 0,-67 19 0,56-17 0,0 0 0,1 0 0,0 0 0,0 2 0,0-1 0,-14 8 0,26-12 0,1 0 0,-1 1 0,0-1 0,1 0 0,0 0 0,-1 1 0,1-1 0,0 0 0,0 1 0,0-1 0,0 1 0,1-1 0,-1 1 0,0-1 0,1 1 0,0-1 0,0 1 0,0 2 0,0-2 0,1 1 0,1 0 0,-1-1 0,0 1 0,1-1 0,0 1 0,0-1 0,0 0 0,1 1 0,-1-1 0,1 0 0,-1 0 0,8 3 0,-9-4 0,-1-1 0,1 1 0,0 0 0,0-1 0,0 1 0,0-1 0,-1 1 0,1 0 0,0-1 0,-1 1 0,1 0 0,-1 0 0,1-1 0,-1 1 0,0 0 0,1 0 0,-1-1 0,0 1 0,0 0 0,0 0 0,0 0 0,0-1 0,0 1 0,0 0 0,0 0 0,-1 0 0,1-1 0,0 1 0,-1 1 0,-26 17 0,1 1 0,26-19 0,0 0 0,0 0 0,1 0 0,-1 0 0,1 0 0,-1 0 0,1 0 0,-1 0 0,1 0 0,0 0 0,0 0 0,0 0 0,0 0 0,0 0 0,0 0 0,1-1 0,-1 1 0,0 0 0,1 0 0,-1-1 0,0 1 0,1-1 0,-1 1 0,1-1 0,0 1 0,-1-1 0,1 0 0,1 1 0,55 13 0,-47-12 0,0 1 0,0-1 0,-1 1 0,1 0 0,16 8 0,-27-11 0,1 0 0,-1 0 0,0 0 0,1 1 0,-1-1 0,0 0 0,1 0 0,-1 0 0,0 1 0,0-1 0,1 0 0,-1 0 0,0 0 0,0 1 0,0-1 0,1 0 0,-1 0 0,0 1 0,0-1 0,0 0 0,0 0 0,0 1 0,0-1 0,0 0 0,0 0 0,0 1 0,0-1 0,0 0 0,0 1 0,0-1 0,0 0 0,0 0 0,-1 1 0,1-1 0,0 0 0,0 0 0,0 1 0,-1-1 0,1 0 0,-20 9 0,-35 5 0,47-12 0,3-1 0,-1 0 0,1 0 0,0 1 0,0-1 0,0 1 0,0 0 0,0 0 0,1 0 0,-9 5 0,13-7 0,0 1 0,-1-1 0,1 0 0,0 1 0,-1-1 0,1 1 0,0-1 0,0 0 0,0 1 0,-1-1 0,1 1 0,0-1 0,0 1 0,0-1 0,0 0 0,0 1 0,0-1 0,0 1 0,0-1 0,1 0 0,-1 1 0,0-1 0,0 1 0,0-1 0,1 0 0,-1 1 0,0-1 0,1 1 0,-1-1 0,1 1 0,33 11 0,38 1 0,-56-11 0,0 0 0,0 1 0,0 0 0,-1 1 0,0 0 0,15 5 0,-30-8 0,1-1 0,0 0 0,-1 0 0,1 1 0,0-1 0,-1 0 0,1 1 0,-1-1 0,1 0 0,-1 1 0,1-1 0,-1 0 0,1 1 0,-1-1 0,0 1 0,1-1 0,-1 1 0,0-1 0,0 1 0,1-1 0,-1 1 0,0-1 0,0 0 0,0 1 0,0-1 0,0 1 0,0-1 0,0 1 0,0-1 0,0 1 0,0-1 0,-1 1 0,1-1 0,0 1 0,0-1 0,-1 1 0,-27 15 0,-42 4 0,-2-7 0,54-10 0,0 0 0,0 0 0,1 1 0,-1 1 0,1 0 0,-31 12 0,46-15-1365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3"/>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4"/>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1"/>
    </inkml:context>
    <inkml:brush xml:id="br0">
      <inkml:brushProperty name="width" value="0.025" units="cm"/>
      <inkml:brushProperty name="height" value="0.025" units="cm"/>
      <inkml:brushProperty name="color" value="#0070C0"/>
    </inkml:brush>
  </inkml:definitions>
  <inkml:trace contextRef="#ctx0" brushRef="#br0">37 1 24575,'4'0'0,"2"0"0,0 0 0,0 1 0,0-1 0,11 5 0,-16-4 0,-1-1 0,1 0 0,0 0 0,-1 1 0,1-1 0,-1 1 0,1-1 0,-1 1 0,1-1 0,-1 1 0,1 0 0,-1-1 0,1 1 0,-1 0 0,0-1 0,1 1 0,-1 0 0,1 0 0,-1 0 0,0-1 0,0 1 0,1 1 0,-1 0 0,0-1 0,0 1 0,0 0 0,-1-1 0,1 1 0,0 0 0,0-1 0,-1 1 0,1-1 0,-1 1 0,1-1 0,-1 1 0,1-1 0,-1 0 0,0 1 0,1-1 0,-2 2 0,-52 81 0,54-84 0,0 0 0,-1 1 0,1-1 0,0 0 0,0 0 0,0 1 0,0-1 0,-1 0 0,1 0 0,0 1 0,0-1 0,0 0 0,0 1 0,0-1 0,-1 0 0,1 1 0,0-1 0,0 1 0,0-1 0,0 0 0,0 1 0,0-1 0,0 0 0,0 1 0,0-1 0,0 1 0,0-1 0,0 0 0,0 1 0,0-1 0,0 0 0,1 1 0,-1-1 0,0 0 0,0 1 0,0-1 0,0 0 0,0 1 0,12 5 0,22-6 0,-29 0 0,0 0 0,1-1 0,0 1 0,0 0 0,0 0 0,0 1 0,0 0 0,0 1 0,0 0 0,7 4 0,-12-6 0,-1 0 0,0 0 0,0 0 0,0 1 0,1-1 0,-1 0 0,0 0 0,0 0 0,0 1 0,0-1 0,1 0 0,-1 1 0,0-1 0,0 0 0,0 0 0,0 1 0,0-1 0,0 0 0,1 1 0,-1-1 0,0 0 0,0 1 0,0-1 0,0 0 0,0 1 0,0-1 0,0 0 0,0 1 0,0-1 0,0 0 0,0 1 0,0-1 0,0 1 0,0-1 0,0 0 0,-1 1 0,1-1 0,-8 16 0,-16 10 0,22-24 0,-28 19 0,24-17 0,0 0 0,-1 0 0,1 0 0,0 2 0,1-1 0,-8 8 0,13-12 0,-1 0 0,0 1 0,1-1 0,-1 0 0,0 0 0,1 1 0,-1-1 0,1 0 0,-1 1 0,1-1 0,0 1 0,-1-1 0,1 1 0,0-1 0,0 1 0,0-1 0,0 1 0,-1 2 0,2-2 0,-1 1 0,1 0 0,-1-1 0,1 1 0,0-1 0,0 1 0,-1-1 0,1 0 0,0 1 0,0-1 0,1 0 0,-1 0 0,3 3 0,-4-4 0,0-1 0,1 1 0,-1 0 0,1-1 0,-1 1 0,0-1 0,1 1 0,-1 0 0,0-1 0,0 1 0,1 0 0,-1 0 0,0-1 0,0 1 0,0 0 0,0 0 0,1-1 0,-1 1 0,0 0 0,0 0 0,0 0 0,0-1 0,0 1 0,0 0 0,-1 0 0,1 0 0,0-1 0,0 1 0,0 1 0,-12 17 0,1 1 0,11-19 0,0 0 0,0 0 0,0 0 0,0 0 0,1 0 0,-1 0 0,0 0 0,0 0 0,1 0 0,-1 0 0,1 0 0,-1 0 0,0 0 0,1 0 0,-1 0 0,1-1 0,-1 1 0,1 0 0,0 0 0,-1-1 0,1 1 0,-1-1 0,1 1 0,0-1 0,-1 1 0,1-1 0,0 0 0,0 1 0,24 13 0,-20-12 0,-1 1 0,1-1 0,0 1 0,-1 0 0,8 8 0,-12-11 0,0 0 0,0 0 0,0 0 0,1 1 0,-1-1 0,0 0 0,0 0 0,0 0 0,0 1 0,0-1 0,0 0 0,0 0 0,1 0 0,-1 1 0,0-1 0,0 0 0,0 0 0,0 1 0,0-1 0,0 0 0,0 0 0,0 1 0,0-1 0,0 0 0,0 0 0,0 1 0,0-1 0,0 0 0,0 1 0,0-1 0,0 0 0,0 0 0,0 1 0,0-1 0,0 0 0,-1 0 0,1 1 0,0-1 0,0 0 0,-8 9 0,-16 5 0,21-12 0,0-1 0,1 0 0,0 0 0,-1 1 0,1-1 0,0 1 0,0 0 0,0 0 0,0 0 0,-3 5 0,5-7 0,0 1 0,-1-1 0,1 0 0,0 1 0,0-1 0,0 1 0,0-1 0,0 0 0,0 1 0,0-1 0,0 1 0,-1-1 0,1 1 0,0-1 0,0 0 0,0 1 0,0-1 0,1 1 0,-1-1 0,0 0 0,0 1 0,0-1 0,0 1 0,0-1 0,0 0 0,0 1 0,0-1 0,1 1 0,-1-1 0,0 1 0,15 11 0,15 1 0,-23-11 0,0 0 0,0 1 0,0 0 0,-1 1 0,1 0 0,5 5 0,-11-8 0,-1-1 0,0 0 0,1 0 0,-1 1 0,0-1 0,0 0 0,1 1 0,-1-1 0,0 0 0,0 1 0,0-1 0,1 0 0,-1 1 0,0-1 0,0 1 0,0-1 0,0 1 0,1-1 0,-1 1 0,0-1 0,0 1 0,0-1 0,0 0 0,0 1 0,0-1 0,0 1 0,0-1 0,0 1 0,0-1 0,0 1 0,0-1 0,0 1 0,0-1 0,-1 1 0,1-1 0,0 1 0,-12 15 0,-18 4 0,-1-7 0,24-10 0,-1 0 0,0 0 0,1 1 0,-1 1 0,1 0 0,-14 12 0,20-15-1365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3:59:57.029"/>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2"/>
    </inkml:context>
    <inkml:brush xml:id="br0">
      <inkml:brushProperty name="width" value="0.025" units="cm"/>
      <inkml:brushProperty name="height" value="0.025" units="cm"/>
      <inkml:brushProperty name="color" value="#0070C0"/>
    </inkml:brush>
  </inkml:definitions>
  <inkml:trace contextRef="#ctx0" brushRef="#br0">37 1 24575,'4'0'0,"2"0"0,0 0 0,0 1 0,0-1 0,11 5 0,-16-4 0,-1-1 0,1 0 0,0 0 0,-1 1 0,1-1 0,-1 1 0,1-1 0,-1 1 0,1-1 0,-1 1 0,1 0 0,-1-1 0,1 1 0,-1 0 0,0-1 0,1 1 0,-1 0 0,1 0 0,-1 0 0,0-1 0,0 1 0,1 1 0,-1 0 0,0-1 0,0 1 0,0 0 0,-1-1 0,1 1 0,0 0 0,0-1 0,-1 1 0,1-1 0,-1 1 0,1-1 0,-1 1 0,1-1 0,-1 0 0,0 1 0,1-1 0,-2 2 0,-52 81 0,54-84 0,0 0 0,-1 1 0,1-1 0,0 0 0,0 0 0,0 1 0,0-1 0,-1 0 0,1 0 0,0 1 0,0-1 0,0 0 0,0 1 0,0-1 0,-1 0 0,1 1 0,0-1 0,0 1 0,0-1 0,0 0 0,0 1 0,0-1 0,0 0 0,0 1 0,0-1 0,0 1 0,0-1 0,0 0 0,0 1 0,0-1 0,0 0 0,1 1 0,-1-1 0,0 0 0,0 1 0,0-1 0,0 0 0,0 1 0,12 5 0,22-6 0,-29 0 0,0 0 0,1-1 0,0 1 0,0 0 0,0 0 0,0 1 0,0 0 0,0 1 0,0 0 0,7 4 0,-12-6 0,-1 0 0,0 0 0,0 0 0,0 1 0,1-1 0,-1 0 0,0 0 0,0 0 0,0 1 0,0-1 0,1 0 0,-1 1 0,0-1 0,0 0 0,0 0 0,0 1 0,0-1 0,0 0 0,1 1 0,-1-1 0,0 0 0,0 1 0,0-1 0,0 0 0,0 1 0,0-1 0,0 0 0,0 1 0,0-1 0,0 0 0,0 1 0,0-1 0,0 1 0,0-1 0,0 0 0,-1 1 0,1-1 0,-8 16 0,-16 10 0,22-24 0,-28 19 0,24-17 0,0 0 0,-1 0 0,1 0 0,0 2 0,1-1 0,-8 8 0,13-12 0,-1 0 0,0 1 0,1-1 0,-1 0 0,0 0 0,1 1 0,-1-1 0,1 0 0,-1 1 0,1-1 0,0 1 0,-1-1 0,1 1 0,0-1 0,0 1 0,0-1 0,-1 1 0,1 2 0,1-2 0,-1 1 0,1 0 0,-1-1 0,1 1 0,0-1 0,0 1 0,-1-1 0,1 0 0,0 1 0,0-1 0,1 0 0,-1 0 0,3 3 0,-4-4 0,0-1 0,1 1 0,-1 0 0,1-1 0,-1 1 0,0-1 0,1 1 0,-1 0 0,0-1 0,0 1 0,1 0 0,-1 0 0,0-1 0,0 1 0,0 0 0,0 0 0,1-1 0,-1 1 0,0 0 0,0 0 0,0 0 0,0-1 0,0 1 0,0 0 0,-1 0 0,1 0 0,0-1 0,0 1 0,0 1 0,-12 17 0,1 1 0,11-19 0,0 0 0,0 0 0,0 0 0,0 0 0,1 0 0,-1 0 0,0 0 0,0 0 0,1 0 0,-1 0 0,1 0 0,-1 0 0,0 0 0,1 0 0,-1 0 0,1-1 0,-1 1 0,1 0 0,0 0 0,-1-1 0,1 1 0,-1-1 0,1 1 0,0-1 0,-1 1 0,1-1 0,0 0 0,0 1 0,24 13 0,-20-12 0,-1 1 0,1-1 0,0 1 0,-1 0 0,8 8 0,-12-11 0,0 0 0,0 0 0,0 0 0,1 1 0,-1-1 0,0 0 0,0 0 0,0 0 0,0 1 0,0-1 0,0 0 0,0 0 0,1 0 0,-1 1 0,0-1 0,0 0 0,0 0 0,0 1 0,0-1 0,0 0 0,0 0 0,0 1 0,0-1 0,0 0 0,0 0 0,0 1 0,0-1 0,0 0 0,0 1 0,0-1 0,0 0 0,0 0 0,0 1 0,0-1 0,0 0 0,-1 0 0,1 1 0,0-1 0,0 0 0,-9 9 0,-14 5 0,20-12 0,0-1 0,1 0 0,0 0 0,-1 1 0,1-1 0,0 1 0,0 0 0,0 0 0,0 0 0,-3 5 0,5-7 0,0 1 0,-1-1 0,1 0 0,0 1 0,0-1 0,0 1 0,0-1 0,0 0 0,0 1 0,0-1 0,0 1 0,-1-1 0,1 1 0,0-1 0,0 0 0,0 1 0,0-1 0,1 1 0,-1-1 0,0 0 0,0 1 0,0-1 0,0 1 0,0-1 0,0 0 0,0 1 0,0-1 0,1 1 0,-1-1 0,0 1 0,15 11 0,15 1 0,-23-11 0,0 0 0,0 1 0,0 0 0,-1 1 0,1 0 0,5 5 0,-11-8 0,-1-1 0,0 0 0,1 0 0,-1 1 0,0-1 0,0 0 0,1 1 0,-1-1 0,0 0 0,0 1 0,0-1 0,1 0 0,-1 1 0,0-1 0,0 1 0,0-1 0,0 1 0,1-1 0,-1 1 0,0-1 0,0 1 0,0-1 0,0 0 0,0 1 0,0-1 0,0 1 0,0-1 0,0 1 0,0-1 0,0 1 0,0-1 0,0 1 0,0-1 0,-1 1 0,1-1 0,0 1 0,-12 15 0,-18 4 0,-1-7 0,24-10 0,-1 0 0,0 0 0,1 1 0,-1 1 0,1 0 0,-14 12 0,20-15-1365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09"/>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10"/>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07"/>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6:27.208"/>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1.342"/>
    </inkml:context>
    <inkml:brush xml:id="br0">
      <inkml:brushProperty name="width" value="0.025" units="cm"/>
      <inkml:brushProperty name="height" value="0.025" units="cm"/>
      <inkml:brushProperty name="color" value="#0070C0"/>
    </inkml:brush>
  </inkml:definitions>
  <inkml:trace contextRef="#ctx0" brushRef="#br0">87 1 24575,'8'0'0,"6"0"0,0 0 0,0 1 0,0-1 0,27 5 0,-40-4 0,1-1 0,-1 0 0,0 0 0,1 1 0,-1-1 0,0 1 0,1-1 0,-1 1 0,0-1 0,0 1 0,0 0 0,0-1 0,0 1 0,0 0 0,0-1 0,0 1 0,0 0 0,0 0 0,-1 0 0,1-1 0,0 1 0,0 1 0,-1 0 0,0-1 0,-1 1 0,1 0 0,0-1 0,-1 1 0,0 0 0,1-1 0,-1 1 0,0-1 0,0 1 0,0-1 0,-1 1 0,1-1 0,-1 0 0,1 1 0,-1-1 0,-2 2 0,-121 81 0,124-84 0,1 0 0,-1 1 0,1-1 0,-1 0 0,1 0 0,-1 1 0,1-1 0,0 0 0,-1 0 0,1 1 0,0-1 0,-1 0 0,1 1 0,0-1 0,0 0 0,-1 1 0,1-1 0,0 1 0,0-1 0,0 0 0,0 1 0,0-1 0,0 0 0,0 1 0,0-1 0,0 1 0,0-1 0,0 0 0,0 1 0,0-1 0,0 0 0,1 1 0,-1-1 0,0 0 0,0 1 0,1-1 0,-1 0 0,1 1 0,27 5 0,50-6 0,-66 0 0,-1 0 0,3-1 0,0 1 0,0 0 0,0 0 0,0 1 0,0 0 0,0 1 0,0 0 0,18 4 0,-32-6 0,1 0 0,-1 0 0,1 0 0,-1 1 0,1-1 0,-1 0 0,1 0 0,-1 0 0,0 1 0,1-1 0,-1 0 0,0 1 0,1-1 0,-1 0 0,0 0 0,1 1 0,-1-1 0,0 0 0,0 1 0,0-1 0,1 0 0,-1 1 0,0-1 0,0 0 0,0 1 0,0-1 0,0 0 0,0 1 0,0-1 0,0 0 0,0 1 0,0-1 0,0 1 0,0-1 0,-1 0 0,1 1 0,-1-1 0,-18 16 0,-36 10 0,51-24 0,-67 19 0,56-17 0,0 0 0,1 0 0,0 0 0,0 2 0,0-1 0,-14 8 0,26-12 0,1 0 0,-1 1 0,0-1 0,1 0 0,0 0 0,-1 1 0,1-1 0,0 0 0,0 1 0,0-1 0,0 1 0,1-1 0,-1 1 0,0-1 0,1 1 0,0-1 0,0 1 0,0 2 0,0-2 0,1 1 0,1 0 0,-1-1 0,0 1 0,1-1 0,0 1 0,0-1 0,0 0 0,1 1 0,-1-1 0,1 0 0,-1 0 0,8 3 0,-9-4 0,-1-1 0,1 1 0,0 0 0,0-1 0,0 1 0,0-1 0,-1 1 0,1 0 0,0-1 0,-1 1 0,1 0 0,-1 0 0,1-1 0,-1 1 0,0 0 0,1 0 0,-1-1 0,0 1 0,0 0 0,0 0 0,0 0 0,0-1 0,0 1 0,0 0 0,0 0 0,-1 0 0,1-1 0,0 1 0,-1 1 0,-26 17 0,1 1 0,26-19 0,0 0 0,0 0 0,1 0 0,-1 0 0,1 0 0,-1 0 0,1 0 0,-1 0 0,1 0 0,0 0 0,0 0 0,0 0 0,0 0 0,0 0 0,0 0 0,1-1 0,-1 1 0,0 0 0,1 0 0,-1-1 0,0 1 0,1-1 0,-1 1 0,1-1 0,0 1 0,-1-1 0,1 0 0,1 1 0,55 13 0,-47-12 0,0 1 0,0-1 0,-1 1 0,1 0 0,16 8 0,-27-11 0,1 0 0,-1 0 0,0 0 0,1 1 0,-1-1 0,0 0 0,1 0 0,-1 0 0,0 1 0,0-1 0,1 0 0,-1 0 0,0 0 0,0 1 0,0-1 0,1 0 0,-1 0 0,0 1 0,0-1 0,0 0 0,0 0 0,0 1 0,0-1 0,0 0 0,0 0 0,0 1 0,0-1 0,0 0 0,0 1 0,0-1 0,0 0 0,0 0 0,-1 1 0,1-1 0,0 0 0,0 0 0,0 1 0,-1-1 0,1 0 0,-20 9 0,-35 5 0,47-12 0,3-1 0,-1 0 0,1 0 0,0 1 0,0-1 0,0 1 0,0 0 0,0 0 0,1 0 0,-9 5 0,13-7 0,0 1 0,-1-1 0,1 0 0,0 1 0,-1-1 0,1 1 0,0-1 0,0 0 0,0 1 0,-1-1 0,1 1 0,0-1 0,0 1 0,0-1 0,0 0 0,0 1 0,0-1 0,0 1 0,0-1 0,1 0 0,-1 1 0,0-1 0,0 1 0,0-1 0,1 0 0,-1 1 0,0-1 0,1 1 0,-1-1 0,1 1 0,33 11 0,38 1 0,-56-11 0,0 0 0,0 1 0,0 0 0,-1 1 0,0 0 0,15 5 0,-30-8 0,1-1 0,0 0 0,-1 0 0,1 1 0,0-1 0,-1 0 0,1 1 0,-1-1 0,1 0 0,-1 1 0,1-1 0,-1 0 0,1 1 0,-1-1 0,0 1 0,1-1 0,-1 1 0,0-1 0,0 1 0,1-1 0,-1 1 0,0-1 0,0 0 0,0 1 0,0-1 0,0 1 0,0-1 0,0 1 0,0-1 0,0 1 0,0-1 0,-1 1 0,1-1 0,0 1 0,0-1 0,-1 1 0,-27 15 0,-42 4 0,-2-7 0,54-10 0,0 0 0,0 0 0,1 1 0,-1 1 0,1 0 0,-31 12 0,46-15-1365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1.343"/>
    </inkml:context>
    <inkml:brush xml:id="br0">
      <inkml:brushProperty name="width" value="0.025" units="cm"/>
      <inkml:brushProperty name="height" value="0.025" units="cm"/>
      <inkml:brushProperty name="color" value="#0070C0"/>
    </inkml:brush>
  </inkml:definitions>
  <inkml:trace contextRef="#ctx0" brushRef="#br0">87 1 24575,'8'0'0,"6"0"0,0 0 0,0 1 0,0-1 0,27 5 0,-40-4 0,1-1 0,-1 0 0,0 0 0,1 1 0,-1-1 0,0 1 0,1-1 0,-1 1 0,0-1 0,0 1 0,0 0 0,0-1 0,0 1 0,0 0 0,0-1 0,0 1 0,0 0 0,0 0 0,-1 0 0,1-1 0,0 1 0,0 1 0,-1 0 0,0-1 0,-1 1 0,1 0 0,0-1 0,-1 1 0,0 0 0,1-1 0,-1 1 0,0-1 0,0 1 0,0-1 0,-1 1 0,1-1 0,-1 0 0,1 1 0,-1-1 0,-2 2 0,-121 81 0,124-84 0,1 0 0,-1 1 0,1-1 0,-1 0 0,1 0 0,-1 1 0,1-1 0,0 0 0,-1 0 0,1 1 0,0-1 0,-1 0 0,1 1 0,0-1 0,0 0 0,-1 1 0,1-1 0,0 1 0,0-1 0,0 0 0,0 1 0,0-1 0,0 0 0,0 1 0,0-1 0,0 1 0,0-1 0,0 0 0,0 1 0,0-1 0,0 0 0,1 1 0,-1-1 0,0 0 0,0 1 0,1-1 0,-1 0 0,1 1 0,27 5 0,50-6 0,-66 0 0,-1 0 0,3-1 0,0 1 0,0 0 0,0 0 0,0 1 0,0 0 0,0 1 0,0 0 0,18 4 0,-32-6 0,1 0 0,-1 0 0,1 0 0,-1 1 0,1-1 0,-1 0 0,1 0 0,-1 0 0,0 1 0,1-1 0,-1 0 0,0 1 0,1-1 0,-1 0 0,0 0 0,1 1 0,-1-1 0,0 0 0,0 1 0,0-1 0,1 0 0,-1 1 0,0-1 0,0 0 0,0 1 0,0-1 0,0 0 0,0 1 0,0-1 0,0 0 0,0 1 0,0-1 0,0 1 0,0-1 0,-1 0 0,1 1 0,-1-1 0,-18 16 0,-36 10 0,51-24 0,-67 19 0,56-17 0,0 0 0,1 0 0,0 0 0,0 2 0,0-1 0,-14 8 0,26-12 0,1 0 0,-1 1 0,0-1 0,1 0 0,0 0 0,-1 1 0,1-1 0,0 0 0,0 1 0,0-1 0,0 1 0,1-1 0,-1 1 0,0-1 0,1 1 0,0-1 0,0 1 0,0 2 0,0-2 0,1 1 0,1 0 0,-1-1 0,0 1 0,1-1 0,0 1 0,0-1 0,0 0 0,1 1 0,-1-1 0,1 0 0,-1 0 0,8 3 0,-9-4 0,-1-1 0,1 1 0,0 0 0,0-1 0,0 1 0,0-1 0,-1 1 0,1 0 0,0-1 0,-1 1 0,1 0 0,-1 0 0,1-1 0,-1 1 0,0 0 0,1 0 0,-1-1 0,0 1 0,0 0 0,0 0 0,0 0 0,0-1 0,0 1 0,0 0 0,0 0 0,-1 0 0,1-1 0,0 1 0,-1 1 0,-26 17 0,1 1 0,26-19 0,0 0 0,0 0 0,1 0 0,-1 0 0,1 0 0,-1 0 0,1 0 0,-1 0 0,1 0 0,0 0 0,0 0 0,0 0 0,0 0 0,0 0 0,0 0 0,1-1 0,-1 1 0,0 0 0,1 0 0,-1-1 0,0 1 0,1-1 0,-1 1 0,1-1 0,0 1 0,-1-1 0,1 0 0,1 1 0,55 13 0,-47-12 0,0 1 0,0-1 0,-1 1 0,1 0 0,16 8 0,-27-11 0,1 0 0,-1 0 0,0 0 0,1 1 0,-1-1 0,0 0 0,1 0 0,-1 0 0,0 1 0,0-1 0,1 0 0,-1 0 0,0 0 0,0 1 0,0-1 0,1 0 0,-1 0 0,0 1 0,0-1 0,0 0 0,0 0 0,0 1 0,0-1 0,0 0 0,0 0 0,0 1 0,0-1 0,0 0 0,0 1 0,0-1 0,0 0 0,0 0 0,-1 1 0,1-1 0,0 0 0,0 0 0,0 1 0,-1-1 0,1 0 0,-20 9 0,-35 5 0,47-12 0,3-1 0,-1 0 0,1 0 0,0 1 0,0-1 0,0 1 0,0 0 0,0 0 0,1 0 0,-9 5 0,13-7 0,0 1 0,-1-1 0,1 0 0,0 1 0,-1-1 0,1 1 0,0-1 0,0 0 0,0 1 0,-1-1 0,1 1 0,0-1 0,0 1 0,0-1 0,0 0 0,0 1 0,0-1 0,0 1 0,0-1 0,1 0 0,-1 1 0,0-1 0,0 1 0,0-1 0,1 0 0,-1 1 0,0-1 0,1 1 0,-1-1 0,1 1 0,33 11 0,38 1 0,-56-11 0,0 0 0,0 1 0,0 0 0,-1 1 0,0 0 0,15 5 0,-30-8 0,1-1 0,0 0 0,-1 0 0,1 1 0,0-1 0,-1 0 0,1 1 0,-1-1 0,1 0 0,-1 1 0,1-1 0,-1 0 0,1 1 0,-1-1 0,0 1 0,1-1 0,-1 1 0,0-1 0,0 1 0,1-1 0,-1 1 0,0-1 0,0 0 0,0 1 0,0-1 0,0 1 0,0-1 0,0 1 0,0-1 0,0 1 0,0-1 0,-1 1 0,1-1 0,0 1 0,0-1 0,-1 1 0,-27 15 0,-42 4 0,-2-7 0,54-10 0,0 0 0,0 0 0,1 1 0,-1 1 0,1 0 0,-31 12 0,46-15-1365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1.889"/>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1.890"/>
    </inkml:context>
    <inkml:brush xml:id="br0">
      <inkml:brushProperty name="width" value="0.025" units="cm"/>
      <inkml:brushProperty name="height" value="0.025" units="cm"/>
      <inkml:brushProperty name="color" value="#0070C0"/>
    </inkml:brush>
  </inkml:definitions>
  <inkml:trace contextRef="#ctx0" brushRef="#br0">29 1 24575,'3'0'0,"2"0"0,-1 0 0,1 1 0,0-1 0,8 5 0,-12-4 0,-1-1 0,1 0 0,-1 0 0,1 1 0,-1-1 0,1 1 0,-1-1 0,1 1 0,-1-1 0,0 1 0,1 0 0,-1-1 0,0 1 0,1 0 0,-1-1 0,0 1 0,1 0 0,-1 0 0,0 0 0,0-1 0,1 1 0,-1 1 0,0 0 0,0-1 0,0 1 0,0 0 0,-1-1 0,1 1 0,0 0 0,0-1 0,0 1 0,-1-1 0,1 1 0,-1-1 0,1 1 0,0-1 0,-1 0 0,1 1 0,-1-1 0,-1 2 0,-40 81 0,42-84 0,0 0 0,0 1 0,0-1 0,0 0 0,-1 0 0,1 1 0,0-1 0,0 0 0,0 0 0,0 1 0,0-1 0,0 0 0,0 1 0,-1-1 0,1 0 0,0 1 0,0-1 0,0 1 0,0-1 0,0 0 0,0 1 0,0-1 0,0 0 0,0 1 0,0-1 0,0 1 0,0-1 0,0 0 0,0 1 0,0-1 0,0 0 0,0 1 0,0-1 0,1 0 0,-1 1 0,0-1 0,0 0 0,0 1 0,10 5 0,16-6 0,-22 0 0,0 0 0,0-1 0,1 1 0,0 0 0,-1 0 0,1 1 0,0 0 0,0 1 0,-1 0 0,7 4 0,-11-6 0,0 0 0,0 0 0,1 0 0,-1 1 0,0-1 0,0 0 0,0 0 0,0 0 0,0 1 0,1-1 0,-1 0 0,0 1 0,0-1 0,0 0 0,0 0 0,0 1 0,0-1 0,0 0 0,0 1 0,0-1 0,1 0 0,-1 1 0,0-1 0,0 0 0,0 1 0,0-1 0,0 0 0,0 1 0,0-1 0,0 0 0,0 1 0,0-1 0,0 1 0,-1-1 0,1 0 0,0 1 0,0-1 0,-7 16 0,-11 10 0,17-24 0,-23 19 0,19-17 0,0 0 0,0 0 0,0 0 0,1 2 0,-1-1 0,-4 8 0,8-12 0,0 0 0,1 1 0,-1-1 0,1 0 0,-1 0 0,1 1 0,0-1 0,-1 0 0,1 1 0,0-1 0,-1 1 0,1-1 0,0 1 0,0-1 0,0 1 0,-1-1 0,1 1 0,0 2 0,1-2 0,-1 1 0,0 0 0,1-1 0,-1 1 0,1-1 0,0 1 0,-1-1 0,1 0 0,0 1 0,0-1 0,-1 0 0,1 0 0,2 3 0,-2-4 0,-1-1 0,0 1 0,1 0 0,-1-1 0,0 1 0,1-1 0,-1 1 0,0 0 0,0-1 0,0 1 0,1 0 0,-1 0 0,0-1 0,0 1 0,0 0 0,0 0 0,0-1 0,0 1 0,0 0 0,0 0 0,0 0 0,0-1 0,0 1 0,0 0 0,0 0 0,0 0 0,0-1 0,0 1 0,0 1 0,-10 17 0,2 1 0,8-19 0,0 0 0,0 0 0,0 0 0,0 0 0,0 0 0,1 0 0,-1 0 0,0 0 0,0 0 0,1 0 0,-1 0 0,0 0 0,1 0 0,-1 0 0,0 0 0,1-1 0,-1 1 0,1 0 0,-1 0 0,1-1 0,-1 1 0,1-1 0,-1 1 0,1-1 0,-1 1 0,1-1 0,-1 0 0,1 1 0,19 13 0,-17-12 0,1 1 0,0-1 0,-1 1 0,1 0 0,5 8 0,-9-11 0,0 0 0,0 0 0,0 0 0,1 1 0,-1-1 0,0 0 0,0 0 0,0 0 0,0 1 0,0-1 0,0 0 0,0 0 0,0 0 0,0 1 0,0-1 0,1 0 0,-1 0 0,0 1 0,0-1 0,0 0 0,0 0 0,0 1 0,0-1 0,0 0 0,0 0 0,0 1 0,0-1 0,0 0 0,0 1 0,0-1 0,0 0 0,0 0 0,-1 1 0,1-1 0,0 0 0,0 0 0,0 1 0,0-1 0,0 0 0,-7 9 0,-11 5 0,15-12 0,1-1 0,0 0 0,1 0 0,-1 1 0,0-1 0,1 1 0,-1 0 0,0 0 0,1 0 0,-3 5 0,4-7 0,-1 1 0,1-1 0,0 0 0,0 1 0,0-1 0,0 1 0,0-1 0,0 0 0,0 1 0,0-1 0,0 1 0,0-1 0,0 1 0,0-1 0,0 0 0,0 1 0,0-1 0,0 1 0,0-1 0,0 0 0,0 1 0,0-1 0,0 1 0,0-1 0,0 0 0,0 1 0,0-1 0,0 1 0,1-1 0,-1 1 0,11 11 0,13 1 0,-18-11 0,-1 0 0,1 1 0,-1 0 0,0 1 0,0 0 0,5 5 0,-10-8 0,1-1 0,-1 0 0,0 0 0,0 1 0,0-1 0,1 0 0,-1 1 0,0-1 0,0 0 0,0 1 0,1-1 0,-1 0 0,0 1 0,0-1 0,0 1 0,0-1 0,0 1 0,0-1 0,0 1 0,0-1 0,1 1 0,-1-1 0,0 0 0,0 1 0,0-1 0,0 1 0,0-1 0,0 1 0,0-1 0,0 1 0,-1-1 0,1 1 0,0-1 0,0 1 0,0-1 0,0 1 0,-10 15 0,-13 4 0,-1-7 0,18-10 0,0 0 0,0 0 0,0 1 0,0 1 0,0 0 0,-10 12 0,15-15-1365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2.451"/>
    </inkml:context>
    <inkml:brush xml:id="br0">
      <inkml:brushProperty name="width" value="0.025" units="cm"/>
      <inkml:brushProperty name="height" value="0.025" units="cm"/>
      <inkml:brushProperty name="color" value="#0070C0"/>
    </inkml:brush>
  </inkml:definitions>
  <inkml:trace contextRef="#ctx0" brushRef="#br0">37 1 24575,'4'0'0,"2"0"0,0 0 0,0 1 0,0-1 0,11 5 0,-16-4 0,-1-1 0,1 0 0,0 0 0,-1 1 0,1-1 0,-1 1 0,1-1 0,-1 1 0,1-1 0,-1 1 0,1 0 0,-1-1 0,1 1 0,-1 0 0,0-1 0,1 1 0,-1 0 0,1 0 0,-1 0 0,0-1 0,0 1 0,1 1 0,-1 0 0,0-1 0,0 1 0,0 0 0,-1-1 0,1 1 0,0 0 0,0-1 0,-1 1 0,1-1 0,-1 1 0,1-1 0,-1 1 0,1-1 0,-1 0 0,0 1 0,1-1 0,-2 2 0,-52 81 0,54-84 0,0 0 0,-1 1 0,1-1 0,0 0 0,0 0 0,0 1 0,0-1 0,-1 0 0,1 0 0,0 1 0,0-1 0,0 0 0,0 1 0,0-1 0,-1 0 0,1 1 0,0-1 0,0 1 0,0-1 0,0 0 0,0 1 0,0-1 0,0 0 0,0 1 0,0-1 0,0 1 0,0-1 0,0 0 0,0 1 0,0-1 0,0 0 0,1 1 0,-1-1 0,0 0 0,0 1 0,0-1 0,0 0 0,0 1 0,12 5 0,22-6 0,-29 0 0,0 0 0,1-1 0,0 1 0,0 0 0,0 0 0,0 1 0,0 0 0,0 1 0,0 0 0,7 4 0,-12-6 0,-1 0 0,0 0 0,0 0 0,0 1 0,1-1 0,-1 0 0,0 0 0,0 0 0,0 1 0,0-1 0,1 0 0,-1 1 0,0-1 0,0 0 0,0 0 0,0 1 0,0-1 0,0 0 0,1 1 0,-1-1 0,0 0 0,0 1 0,0-1 0,0 0 0,0 1 0,0-1 0,0 0 0,0 1 0,0-1 0,0 0 0,0 1 0,0-1 0,0 1 0,0-1 0,0 0 0,-1 1 0,1-1 0,-8 16 0,-16 10 0,22-24 0,-28 19 0,24-17 0,0 0 0,-1 0 0,1 0 0,0 2 0,1-1 0,-8 8 0,13-12 0,-1 0 0,0 1 0,1-1 0,-1 0 0,0 0 0,1 1 0,-1-1 0,1 0 0,-1 1 0,1-1 0,0 1 0,-1-1 0,1 1 0,0-1 0,0 1 0,0-1 0,0 1 0,-1 2 0,2-2 0,-1 1 0,1 0 0,-1-1 0,1 1 0,0-1 0,0 1 0,-1-1 0,1 0 0,0 1 0,0-1 0,1 0 0,-1 0 0,3 3 0,-4-4 0,0-1 0,1 1 0,-1 0 0,1-1 0,-1 1 0,0-1 0,1 1 0,-1 0 0,0-1 0,0 1 0,1 0 0,-1 0 0,0-1 0,0 1 0,0 0 0,0 0 0,1-1 0,-1 1 0,0 0 0,0 0 0,0 0 0,0-1 0,0 1 0,0 0 0,-1 0 0,1 0 0,0-1 0,0 1 0,0 1 0,-12 17 0,1 1 0,11-19 0,0 0 0,0 0 0,0 0 0,0 0 0,1 0 0,-1 0 0,0 0 0,0 0 0,1 0 0,-1 0 0,1 0 0,-1 0 0,0 0 0,1 0 0,-1 0 0,1-1 0,-1 1 0,1 0 0,0 0 0,-1-1 0,1 1 0,-1-1 0,1 1 0,0-1 0,-1 1 0,1-1 0,0 0 0,0 1 0,24 13 0,-20-12 0,-1 1 0,1-1 0,0 1 0,-1 0 0,8 8 0,-12-11 0,0 0 0,0 0 0,0 0 0,1 1 0,-1-1 0,0 0 0,0 0 0,0 0 0,0 1 0,0-1 0,0 0 0,0 0 0,1 0 0,-1 1 0,0-1 0,0 0 0,0 0 0,0 1 0,0-1 0,0 0 0,0 0 0,0 1 0,0-1 0,0 0 0,0 0 0,0 1 0,0-1 0,0 0 0,0 1 0,0-1 0,0 0 0,0 0 0,0 1 0,0-1 0,0 0 0,-1 0 0,1 1 0,0-1 0,0 0 0,-8 9 0,-16 5 0,21-12 0,0-1 0,1 0 0,0 0 0,-1 1 0,1-1 0,0 1 0,0 0 0,0 0 0,0 0 0,-3 5 0,5-7 0,0 1 0,-1-1 0,1 0 0,0 1 0,0-1 0,0 1 0,0-1 0,0 0 0,0 1 0,0-1 0,0 1 0,-1-1 0,1 1 0,0-1 0,0 0 0,0 1 0,0-1 0,1 1 0,-1-1 0,0 0 0,0 1 0,0-1 0,0 1 0,0-1 0,0 0 0,0 1 0,0-1 0,1 1 0,-1-1 0,0 1 0,15 11 0,15 1 0,-23-11 0,0 0 0,0 1 0,0 0 0,-1 1 0,1 0 0,5 5 0,-11-8 0,-1-1 0,0 0 0,1 0 0,-1 1 0,0-1 0,0 0 0,1 1 0,-1-1 0,0 0 0,0 1 0,0-1 0,1 0 0,-1 1 0,0-1 0,0 1 0,0-1 0,0 1 0,1-1 0,-1 1 0,0-1 0,0 1 0,0-1 0,0 0 0,0 1 0,0-1 0,0 1 0,0-1 0,0 1 0,0-1 0,0 1 0,0-1 0,0 1 0,0-1 0,-1 1 0,1-1 0,0 1 0,-12 15 0,-18 4 0,-1-7 0,24-10 0,-1 0 0,0 0 0,1 1 0,-1 1 0,1 0 0,-14 12 0,20-15-1365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2.452"/>
    </inkml:context>
    <inkml:brush xml:id="br0">
      <inkml:brushProperty name="width" value="0.025" units="cm"/>
      <inkml:brushProperty name="height" value="0.025" units="cm"/>
      <inkml:brushProperty name="color" value="#0070C0"/>
    </inkml:brush>
  </inkml:definitions>
  <inkml:trace contextRef="#ctx0" brushRef="#br0">37 1 24575,'4'0'0,"2"0"0,0 0 0,0 1 0,0-1 0,11 5 0,-16-4 0,-1-1 0,1 0 0,0 0 0,-1 1 0,1-1 0,-1 1 0,1-1 0,-1 1 0,1-1 0,-1 1 0,1 0 0,-1-1 0,1 1 0,-1 0 0,0-1 0,1 1 0,-1 0 0,1 0 0,-1 0 0,0-1 0,0 1 0,1 1 0,-1 0 0,0-1 0,0 1 0,0 0 0,-1-1 0,1 1 0,0 0 0,0-1 0,-1 1 0,1-1 0,-1 1 0,1-1 0,-1 1 0,1-1 0,-1 0 0,0 1 0,1-1 0,-2 2 0,-52 81 0,54-84 0,0 0 0,-1 1 0,1-1 0,0 0 0,0 0 0,0 1 0,0-1 0,-1 0 0,1 0 0,0 1 0,0-1 0,0 0 0,0 1 0,0-1 0,-1 0 0,1 1 0,0-1 0,0 1 0,0-1 0,0 0 0,0 1 0,0-1 0,0 0 0,0 1 0,0-1 0,0 1 0,0-1 0,0 0 0,0 1 0,0-1 0,0 0 0,1 1 0,-1-1 0,0 0 0,0 1 0,0-1 0,0 0 0,0 1 0,12 5 0,22-6 0,-29 0 0,0 0 0,1-1 0,0 1 0,0 0 0,0 0 0,0 1 0,0 0 0,0 1 0,0 0 0,7 4 0,-12-6 0,-1 0 0,0 0 0,0 0 0,0 1 0,1-1 0,-1 0 0,0 0 0,0 0 0,0 1 0,0-1 0,1 0 0,-1 1 0,0-1 0,0 0 0,0 0 0,0 1 0,0-1 0,0 0 0,1 1 0,-1-1 0,0 0 0,0 1 0,0-1 0,0 0 0,0 1 0,0-1 0,0 0 0,0 1 0,0-1 0,0 0 0,0 1 0,0-1 0,0 1 0,0-1 0,0 0 0,-1 1 0,1-1 0,-8 16 0,-16 10 0,22-24 0,-28 19 0,24-17 0,0 0 0,-1 0 0,1 0 0,0 2 0,1-1 0,-8 8 0,13-12 0,-1 0 0,0 1 0,1-1 0,-1 0 0,0 0 0,1 1 0,-1-1 0,1 0 0,-1 1 0,1-1 0,0 1 0,-1-1 0,1 1 0,0-1 0,0 1 0,0-1 0,-1 1 0,1 2 0,1-2 0,-1 1 0,1 0 0,-1-1 0,1 1 0,0-1 0,0 1 0,-1-1 0,1 0 0,0 1 0,0-1 0,1 0 0,-1 0 0,3 3 0,-4-4 0,0-1 0,1 1 0,-1 0 0,1-1 0,-1 1 0,0-1 0,1 1 0,-1 0 0,0-1 0,0 1 0,1 0 0,-1 0 0,0-1 0,0 1 0,0 0 0,0 0 0,1-1 0,-1 1 0,0 0 0,0 0 0,0 0 0,0-1 0,0 1 0,0 0 0,-1 0 0,1 0 0,0-1 0,0 1 0,0 1 0,-12 17 0,1 1 0,11-19 0,0 0 0,0 0 0,0 0 0,0 0 0,1 0 0,-1 0 0,0 0 0,0 0 0,1 0 0,-1 0 0,1 0 0,-1 0 0,0 0 0,1 0 0,-1 0 0,1-1 0,-1 1 0,1 0 0,0 0 0,-1-1 0,1 1 0,-1-1 0,1 1 0,0-1 0,-1 1 0,1-1 0,0 0 0,0 1 0,24 13 0,-20-12 0,-1 1 0,1-1 0,0 1 0,-1 0 0,8 8 0,-12-11 0,0 0 0,0 0 0,0 0 0,1 1 0,-1-1 0,0 0 0,0 0 0,0 0 0,0 1 0,0-1 0,0 0 0,0 0 0,1 0 0,-1 1 0,0-1 0,0 0 0,0 0 0,0 1 0,0-1 0,0 0 0,0 0 0,0 1 0,0-1 0,0 0 0,0 0 0,0 1 0,0-1 0,0 0 0,0 1 0,0-1 0,0 0 0,0 0 0,0 1 0,0-1 0,0 0 0,-1 0 0,1 1 0,0-1 0,0 0 0,-9 9 0,-14 5 0,20-12 0,0-1 0,1 0 0,0 0 0,-1 1 0,1-1 0,0 1 0,0 0 0,0 0 0,0 0 0,-3 5 0,5-7 0,0 1 0,-1-1 0,1 0 0,0 1 0,0-1 0,0 1 0,0-1 0,0 0 0,0 1 0,0-1 0,0 1 0,-1-1 0,1 1 0,0-1 0,0 0 0,0 1 0,0-1 0,1 1 0,-1-1 0,0 0 0,0 1 0,0-1 0,0 1 0,0-1 0,0 0 0,0 1 0,0-1 0,1 1 0,-1-1 0,0 1 0,15 11 0,15 1 0,-23-11 0,0 0 0,0 1 0,0 0 0,-1 1 0,1 0 0,5 5 0,-11-8 0,-1-1 0,0 0 0,1 0 0,-1 1 0,0-1 0,0 0 0,1 1 0,-1-1 0,0 0 0,0 1 0,0-1 0,1 0 0,-1 1 0,0-1 0,0 1 0,0-1 0,0 1 0,1-1 0,-1 1 0,0-1 0,0 1 0,0-1 0,0 0 0,0 1 0,0-1 0,0 1 0,0-1 0,0 1 0,0-1 0,0 1 0,0-1 0,0 1 0,0-1 0,-1 1 0,1-1 0,0 1 0,-12 15 0,-18 4 0,-1-7 0,24-10 0,-1 0 0,0 0 0,1 1 0,-1 1 0,1 0 0,-14 12 0,20-15-1365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5T14:03:02.999"/>
    </inkml:context>
    <inkml:brush xml:id="br0">
      <inkml:brushProperty name="width" value="0.025" units="cm"/>
      <inkml:brushProperty name="height" value="0.025" units="cm"/>
      <inkml:brushProperty name="color" value="#0070C0"/>
    </inkml:brush>
  </inkml:definitions>
  <inkml:trace contextRef="#ctx0" brushRef="#br0">56 1 24575,'5'0'0,"4"0"0,0 0 0,0 1 0,0-1 0,17 5 0,-25-4 0,0-1 0,0 0 0,-1 0 0,1 1 0,0-1 0,0 1 0,0-1 0,0 1 0,-1-1 0,1 1 0,0 0 0,0-1 0,-1 1 0,1 0 0,-1-1 0,1 1 0,-1 0 0,1 0 0,-1 0 0,1-1 0,-1 1 0,1 1 0,-1 0 0,0-1 0,0 1 0,-1 0 0,1-1 0,0 1 0,-1 0 0,1-1 0,-1 1 0,1-1 0,-1 1 0,0-1 0,0 1 0,1-1 0,-1 0 0,0 1 0,0-1 0,-2 2 0,-77 81 0,79-84 0,1 0 0,0 1 0,-1-1 0,1 0 0,0 0 0,-1 1 0,1-1 0,0 0 0,0 0 0,-1 1 0,1-1 0,0 0 0,0 1 0,0-1 0,0 0 0,0 1 0,-1-1 0,1 1 0,0-1 0,0 0 0,0 1 0,0-1 0,0 0 0,0 1 0,0-1 0,0 1 0,0-1 0,0 0 0,0 1 0,0-1 0,1 0 0,-1 1 0,0-1 0,0 0 0,0 1 0,0-1 0,1 0 0,-1 1 0,18 5 0,32-6 0,-42 0 0,-1 0 0,2-1 0,0 1 0,0 0 0,0 0 0,0 1 0,0 0 0,0 1 0,0 0 0,11 4 0,-20-6 0,1 0 0,-1 0 0,0 0 0,1 1 0,-1-1 0,0 0 0,0 0 0,1 0 0,-1 1 0,0-1 0,0 0 0,1 1 0,-1-1 0,0 0 0,0 0 0,0 1 0,1-1 0,-1 0 0,0 1 0,0-1 0,0 0 0,0 1 0,0-1 0,0 0 0,0 1 0,0-1 0,0 0 0,0 1 0,0-1 0,0 0 0,0 1 0,0-1 0,0 1 0,0-1 0,0 0 0,0 1 0,-1-1 0,-11 16 0,-24 10 0,34-24 0,-43 19 0,35-17 0,1 0 0,-1 0 0,1 0 0,0 2 0,1-1 0,-11 8 0,18-12 0,0 0 0,0 1 0,0-1 0,0 0 0,0 0 0,1 1 0,-1-1 0,0 0 0,0 1 0,1-1 0,-1 1 0,1-1 0,0 1 0,-1-1 0,1 1 0,0-1 0,0 1 0,0 2 0,0-2 0,1 1 0,0 0 0,-1-1 0,1 1 0,0-1 0,1 1 0,-1-1 0,0 0 0,1 1 0,-1-1 0,1 0 0,0 0 0,4 3 0,-6-4 0,1-1 0,0 1 0,-1 0 0,1-1 0,-1 1 0,1-1 0,-1 1 0,1 0 0,-1-1 0,0 1 0,1 0 0,-1 0 0,0-1 0,1 1 0,-1 0 0,0 0 0,0-1 0,0 1 0,0 0 0,0 0 0,0 0 0,0-1 0,0 1 0,0 0 0,0 0 0,0 0 0,0-1 0,-1 1 0,1 1 0,-18 17 0,2 1 0,16-19 0,0 0 0,0 0 0,0 0 0,1 0 0,-1 0 0,0 0 0,1 0 0,-1 0 0,1 0 0,-1 0 0,1 0 0,-1 0 0,1 0 0,0 0 0,0 0 0,-1-1 0,1 1 0,0 0 0,0 0 0,0-1 0,0 1 0,0-1 0,0 1 0,0-1 0,0 1 0,0-1 0,0 0 0,1 1 0,35 13 0,-30-12 0,0 1 0,0-1 0,0 1 0,-1 0 0,12 8 0,-18-11 0,0 0 0,1 0 0,-1 0 0,0 1 0,0-1 0,0 0 0,1 0 0,-1 0 0,0 1 0,0-1 0,0 0 0,0 0 0,0 0 0,1 1 0,-1-1 0,0 0 0,0 0 0,0 1 0,0-1 0,0 0 0,0 0 0,0 1 0,0-1 0,0 0 0,0 0 0,0 1 0,0-1 0,0 0 0,0 1 0,0-1 0,0 0 0,0 0 0,0 1 0,0-1 0,-1 0 0,1 0 0,0 1 0,0-1 0,0 0 0,-13 9 0,-22 5 0,30-12 0,1-1 0,1 0 0,-1 0 0,1 1 0,0-1 0,0 1 0,-1 0 0,1 0 0,0 0 0,-4 5 0,6-7 0,1 1 0,0-1 0,0 0 0,0 1 0,-1-1 0,1 1 0,0-1 0,0 0 0,0 1 0,0-1 0,0 1 0,0-1 0,0 1 0,0-1 0,0 0 0,0 1 0,0-1 0,0 1 0,0-1 0,0 0 0,0 1 0,0-1 0,0 1 0,0-1 0,1 0 0,-1 1 0,0-1 0,0 1 0,0-1 0,1 1 0,21 11 0,24 1 0,-36-11 0,1 0 0,-1 1 0,0 0 0,0 1 0,-1 0 0,10 5 0,-18-8 0,-1-1 0,1 0 0,-1 0 0,0 1 0,1-1 0,-1 0 0,0 1 0,1-1 0,-1 0 0,0 1 0,1-1 0,-1 0 0,0 1 0,1-1 0,-1 1 0,0-1 0,0 1 0,0-1 0,0 1 0,1-1 0,-1 1 0,0-1 0,0 0 0,0 1 0,0-1 0,0 1 0,0-1 0,0 1 0,0-1 0,0 1 0,0-1 0,-1 1 0,1-1 0,0 1 0,0-1 0,-1 1 0,-17 15 0,-27 4 0,0-7 0,33-10 0,1 0 0,-1 0 0,1 1 0,0 1 0,0 0 0,-20 12 0,29-15-1365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134E9-0EB4-4A5E-AB1A-164D1B180117}"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F2AD1-0574-447D-A577-5B927727EC03}" type="slidenum">
              <a:rPr lang="en-US" smtClean="0"/>
              <a:t>‹#›</a:t>
            </a:fld>
            <a:endParaRPr lang="en-US"/>
          </a:p>
        </p:txBody>
      </p:sp>
    </p:spTree>
    <p:extLst>
      <p:ext uri="{BB962C8B-B14F-4D97-AF65-F5344CB8AC3E}">
        <p14:creationId xmlns:p14="http://schemas.microsoft.com/office/powerpoint/2010/main" val="31582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FA2E4D-006D-4C7D-8F5C-DFF0D2FE1D1C}" type="datetimeFigureOut">
              <a:rPr lang="en-US"/>
              <a:pPr>
                <a:defRPr/>
              </a:pPr>
              <a:t>11/2/2023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6DCF7E-A719-402A-8600-B7595B2A6D8E}" type="slidenum">
              <a:rPr lang="en-US" altLang="en-US"/>
              <a:pPr/>
              <a:t>‹#›</a:t>
            </a:fld>
            <a:endParaRPr lang="en-US" altLang="en-US"/>
          </a:p>
        </p:txBody>
      </p:sp>
    </p:spTree>
    <p:extLst>
      <p:ext uri="{BB962C8B-B14F-4D97-AF65-F5344CB8AC3E}">
        <p14:creationId xmlns:p14="http://schemas.microsoft.com/office/powerpoint/2010/main" val="14759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A023CD-59A7-4C04-BABA-858D2A336A21}" type="datetimeFigureOut">
              <a:rPr lang="en-US"/>
              <a:pPr>
                <a:defRPr/>
              </a:pPr>
              <a:t>11/2/2023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A69A24-CA68-421A-9496-5CDAC746AE4F}" type="slidenum">
              <a:rPr lang="en-US" altLang="en-US"/>
              <a:pPr/>
              <a:t>‹#›</a:t>
            </a:fld>
            <a:endParaRPr lang="en-US" altLang="en-US"/>
          </a:p>
        </p:txBody>
      </p:sp>
    </p:spTree>
    <p:extLst>
      <p:ext uri="{BB962C8B-B14F-4D97-AF65-F5344CB8AC3E}">
        <p14:creationId xmlns:p14="http://schemas.microsoft.com/office/powerpoint/2010/main" val="49831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561D5E-1A9E-42C7-9DC7-CD9294A6F02E}" type="datetimeFigureOut">
              <a:rPr lang="en-US"/>
              <a:pPr>
                <a:defRPr/>
              </a:pPr>
              <a:t>11/2/2023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82190B-35F6-4894-AD90-114A0DCA8306}" type="slidenum">
              <a:rPr lang="en-US" altLang="en-US"/>
              <a:pPr/>
              <a:t>‹#›</a:t>
            </a:fld>
            <a:endParaRPr lang="en-US" altLang="en-US"/>
          </a:p>
        </p:txBody>
      </p:sp>
    </p:spTree>
    <p:extLst>
      <p:ext uri="{BB962C8B-B14F-4D97-AF65-F5344CB8AC3E}">
        <p14:creationId xmlns:p14="http://schemas.microsoft.com/office/powerpoint/2010/main" val="196631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A35DC3-8BFF-48D5-BF51-BE7458FC3FB1}" type="datetimeFigureOut">
              <a:rPr lang="en-US"/>
              <a:pPr>
                <a:defRPr/>
              </a:pPr>
              <a:t>11/2/2023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2B7A0F-05FB-44A8-A8FA-647BE51CF564}" type="slidenum">
              <a:rPr lang="en-US" altLang="en-US"/>
              <a:pPr/>
              <a:t>‹#›</a:t>
            </a:fld>
            <a:endParaRPr lang="en-US" altLang="en-US"/>
          </a:p>
        </p:txBody>
      </p:sp>
    </p:spTree>
    <p:extLst>
      <p:ext uri="{BB962C8B-B14F-4D97-AF65-F5344CB8AC3E}">
        <p14:creationId xmlns:p14="http://schemas.microsoft.com/office/powerpoint/2010/main" val="210337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65D498-B285-42EA-BE75-10AB60920FC3}" type="datetimeFigureOut">
              <a:rPr lang="en-US"/>
              <a:pPr>
                <a:defRPr/>
              </a:pPr>
              <a:t>11/2/2023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DD8EAC-9946-4BF1-8226-AFFC3EE655E9}" type="slidenum">
              <a:rPr lang="en-US" altLang="en-US"/>
              <a:pPr/>
              <a:t>‹#›</a:t>
            </a:fld>
            <a:endParaRPr lang="en-US" altLang="en-US"/>
          </a:p>
        </p:txBody>
      </p:sp>
    </p:spTree>
    <p:extLst>
      <p:ext uri="{BB962C8B-B14F-4D97-AF65-F5344CB8AC3E}">
        <p14:creationId xmlns:p14="http://schemas.microsoft.com/office/powerpoint/2010/main" val="199911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A17D21C-2D8E-48CB-AE85-AFB3CDC2A79A}"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2A20840-0632-4488-96C7-6EE93E1109FD}" type="slidenum">
              <a:rPr lang="en-US" altLang="en-US"/>
              <a:pPr/>
              <a:t>‹#›</a:t>
            </a:fld>
            <a:endParaRPr lang="en-US" altLang="en-US"/>
          </a:p>
        </p:txBody>
      </p:sp>
    </p:spTree>
    <p:extLst>
      <p:ext uri="{BB962C8B-B14F-4D97-AF65-F5344CB8AC3E}">
        <p14:creationId xmlns:p14="http://schemas.microsoft.com/office/powerpoint/2010/main" val="400243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1FB12C4-07D5-4DBA-AEA8-A01A9C25FACC}" type="datetimeFigureOut">
              <a:rPr lang="en-US"/>
              <a:pPr>
                <a:defRPr/>
              </a:pPr>
              <a:t>11/2/2023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BA50FFC-B355-4ED6-9799-B97DBE74A263}" type="slidenum">
              <a:rPr lang="en-US" altLang="en-US"/>
              <a:pPr/>
              <a:t>‹#›</a:t>
            </a:fld>
            <a:endParaRPr lang="en-US" altLang="en-US"/>
          </a:p>
        </p:txBody>
      </p:sp>
    </p:spTree>
    <p:extLst>
      <p:ext uri="{BB962C8B-B14F-4D97-AF65-F5344CB8AC3E}">
        <p14:creationId xmlns:p14="http://schemas.microsoft.com/office/powerpoint/2010/main" val="387969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2B1220A-9070-442A-9DCA-3E92268FC3AE}" type="datetimeFigureOut">
              <a:rPr lang="en-US"/>
              <a:pPr>
                <a:defRPr/>
              </a:pPr>
              <a:t>11/2/2023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39EB5F8-7764-49C2-9051-8A1504346A77}" type="slidenum">
              <a:rPr lang="en-US" altLang="en-US"/>
              <a:pPr/>
              <a:t>‹#›</a:t>
            </a:fld>
            <a:endParaRPr lang="en-US" altLang="en-US"/>
          </a:p>
        </p:txBody>
      </p:sp>
    </p:spTree>
    <p:extLst>
      <p:ext uri="{BB962C8B-B14F-4D97-AF65-F5344CB8AC3E}">
        <p14:creationId xmlns:p14="http://schemas.microsoft.com/office/powerpoint/2010/main" val="330165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185751-426B-48A1-AE06-7C260B29698A}" type="datetimeFigureOut">
              <a:rPr lang="en-US"/>
              <a:pPr>
                <a:defRPr/>
              </a:pPr>
              <a:t>11/2/2023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4100446-4B01-4414-B4AF-E05396896B65}" type="slidenum">
              <a:rPr lang="en-US" altLang="en-US"/>
              <a:pPr/>
              <a:t>‹#›</a:t>
            </a:fld>
            <a:endParaRPr lang="en-US" altLang="en-US"/>
          </a:p>
        </p:txBody>
      </p:sp>
    </p:spTree>
    <p:extLst>
      <p:ext uri="{BB962C8B-B14F-4D97-AF65-F5344CB8AC3E}">
        <p14:creationId xmlns:p14="http://schemas.microsoft.com/office/powerpoint/2010/main" val="262969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E8FE92-E1DB-44EF-8B99-A274CF7AE697}"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B10417-81F1-4B52-84EB-FF65CBC718DC}" type="slidenum">
              <a:rPr lang="en-US" altLang="en-US"/>
              <a:pPr/>
              <a:t>‹#›</a:t>
            </a:fld>
            <a:endParaRPr lang="en-US" altLang="en-US"/>
          </a:p>
        </p:txBody>
      </p:sp>
    </p:spTree>
    <p:extLst>
      <p:ext uri="{BB962C8B-B14F-4D97-AF65-F5344CB8AC3E}">
        <p14:creationId xmlns:p14="http://schemas.microsoft.com/office/powerpoint/2010/main" val="260431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F5C9C3-F1B6-4CBC-9140-C3E1D7D5AC95}"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F752CD-185D-4862-B2ED-206F43075154}" type="slidenum">
              <a:rPr lang="en-US" altLang="en-US"/>
              <a:pPr/>
              <a:t>‹#›</a:t>
            </a:fld>
            <a:endParaRPr lang="en-US" altLang="en-US"/>
          </a:p>
        </p:txBody>
      </p:sp>
    </p:spTree>
    <p:extLst>
      <p:ext uri="{BB962C8B-B14F-4D97-AF65-F5344CB8AC3E}">
        <p14:creationId xmlns:p14="http://schemas.microsoft.com/office/powerpoint/2010/main" val="176938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F559B07-AD8F-4F19-B502-7637E0879AEB}" type="datetimeFigureOut">
              <a:rPr lang="en-US"/>
              <a:pPr>
                <a:defRPr/>
              </a:pPr>
              <a:t>11/2/2023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62F9863-F4A0-4D02-994C-871F536D27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bi.nlm.nih.gov/pubmed/1650706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cbi.nlm.nih.gov/pubmed/1650706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article/10.3758/s13421-019-00918-4"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faculty.lsu.edu/smcgui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uides.fscj.edu/BOSS/TimeManagemen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justintarte.com/2014_09_01_archive.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ommons.wikimedia.org/wiki/File:Chainsaw_symbol_2010-02-16.sv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8.xml"/><Relationship Id="rId18" Type="http://schemas.openxmlformats.org/officeDocument/2006/relationships/customXml" Target="../ink/ink13.xml"/><Relationship Id="rId26" Type="http://schemas.openxmlformats.org/officeDocument/2006/relationships/customXml" Target="../ink/ink21.xml"/><Relationship Id="rId3" Type="http://schemas.openxmlformats.org/officeDocument/2006/relationships/image" Target="NULL"/><Relationship Id="rId21" Type="http://schemas.openxmlformats.org/officeDocument/2006/relationships/customXml" Target="../ink/ink16.xml"/><Relationship Id="rId7" Type="http://schemas.openxmlformats.org/officeDocument/2006/relationships/customXml" Target="../ink/ink4.xml"/><Relationship Id="rId12" Type="http://schemas.openxmlformats.org/officeDocument/2006/relationships/image" Target="NULL"/><Relationship Id="rId17" Type="http://schemas.openxmlformats.org/officeDocument/2006/relationships/customXml" Target="../ink/ink12.xml"/><Relationship Id="rId25" Type="http://schemas.openxmlformats.org/officeDocument/2006/relationships/customXml" Target="../ink/ink20.xml"/><Relationship Id="rId2" Type="http://schemas.openxmlformats.org/officeDocument/2006/relationships/customXml" Target="../ink/ink1.xml"/><Relationship Id="rId16" Type="http://schemas.openxmlformats.org/officeDocument/2006/relationships/customXml" Target="../ink/ink11.xml"/><Relationship Id="rId20" Type="http://schemas.openxmlformats.org/officeDocument/2006/relationships/customXml" Target="../ink/ink15.xml"/><Relationship Id="rId29"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7.xml"/><Relationship Id="rId24" Type="http://schemas.openxmlformats.org/officeDocument/2006/relationships/customXml" Target="../ink/ink19.xml"/><Relationship Id="rId5" Type="http://schemas.openxmlformats.org/officeDocument/2006/relationships/customXml" Target="../ink/ink3.xml"/><Relationship Id="rId15" Type="http://schemas.openxmlformats.org/officeDocument/2006/relationships/customXml" Target="../ink/ink10.xml"/><Relationship Id="rId23" Type="http://schemas.openxmlformats.org/officeDocument/2006/relationships/customXml" Target="../ink/ink18.xml"/><Relationship Id="rId28" Type="http://schemas.openxmlformats.org/officeDocument/2006/relationships/customXml" Target="../ink/ink23.xml"/><Relationship Id="rId10" Type="http://schemas.openxmlformats.org/officeDocument/2006/relationships/customXml" Target="../ink/ink6.xml"/><Relationship Id="rId19" Type="http://schemas.openxmlformats.org/officeDocument/2006/relationships/customXml" Target="../ink/ink14.xml"/><Relationship Id="rId4" Type="http://schemas.openxmlformats.org/officeDocument/2006/relationships/customXml" Target="../ink/ink2.xml"/><Relationship Id="rId9" Type="http://schemas.openxmlformats.org/officeDocument/2006/relationships/image" Target="NULL"/><Relationship Id="rId14" Type="http://schemas.openxmlformats.org/officeDocument/2006/relationships/customXml" Target="../ink/ink9.xml"/><Relationship Id="rId22" Type="http://schemas.openxmlformats.org/officeDocument/2006/relationships/customXml" Target="../ink/ink17.xml"/><Relationship Id="rId27" Type="http://schemas.openxmlformats.org/officeDocument/2006/relationships/customXml" Target="../ink/ink2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acultyfocus.com/articles/effective-teaching-strategies/the-mindful-learning-framework/?st=FFdaily%3Bsc%3DFF230206%3Butm_term%3DFF230206&amp;mailingID=4444"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msnbc.com/msnbc/maya-angelou-radical-activist-msna338781" TargetMode="External"/><Relationship Id="rId5" Type="http://schemas.openxmlformats.org/officeDocument/2006/relationships/hyperlink" Target="https://asialenae.com/" TargetMode="External"/><Relationship Id="rId4" Type="http://schemas.openxmlformats.org/officeDocument/2006/relationships/hyperlink" Target="https://awritersden.wordpress.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msnbc.com/msnbc/maya-angelou-radical-activist-msna338781"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hyperlink" Target="http://www.facultyfocus.com/" TargetMode="Externa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web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www.ascd.org/publications/books/117002/chapters/Introduction-to-Metacognition.aspx"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386663"/>
            <a:ext cx="11125200" cy="3193002"/>
          </a:xfrm>
        </p:spPr>
        <p:txBody>
          <a:bodyPr/>
          <a:lstStyle/>
          <a:p>
            <a:r>
              <a:rPr lang="en-US" sz="5400" b="1" dirty="0">
                <a:latin typeface="Times New Roman" panose="02020603050405020304" pitchFamily="18" charset="0"/>
                <a:cs typeface="Times New Roman" panose="02020603050405020304" pitchFamily="18" charset="0"/>
              </a:rPr>
              <a:t>Incorporation of metacognition and mindfulness instruction into majors and non-majors chemistry courses</a:t>
            </a:r>
            <a:endParaRPr lang="en-US" altLang="en-US" sz="7200" dirty="0">
              <a:latin typeface="Times New Roman" panose="02020603050405020304" pitchFamily="18" charset="0"/>
              <a:cs typeface="Times New Roman" panose="02020603050405020304" pitchFamily="18" charset="0"/>
            </a:endParaRPr>
          </a:p>
        </p:txBody>
      </p:sp>
      <p:pic>
        <p:nvPicPr>
          <p:cNvPr id="7" name="Picture 3" descr="Logomark_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4572000"/>
            <a:ext cx="2565522" cy="191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a:extLst>
              <a:ext uri="{FF2B5EF4-FFF2-40B4-BE49-F238E27FC236}">
                <a16:creationId xmlns:a16="http://schemas.microsoft.com/office/drawing/2014/main" id="{E3046C4E-9ACA-9E88-F8CB-1E83C29A50E4}"/>
              </a:ext>
            </a:extLst>
          </p:cNvPr>
          <p:cNvSpPr txBox="1">
            <a:spLocks/>
          </p:cNvSpPr>
          <p:nvPr/>
        </p:nvSpPr>
        <p:spPr bwMode="auto">
          <a:xfrm>
            <a:off x="3943716" y="5181600"/>
            <a:ext cx="43045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dirty="0">
                <a:solidFill>
                  <a:schemeClr val="tx1"/>
                </a:solidFill>
                <a:latin typeface="Times New Roman" panose="02020603050405020304" pitchFamily="18" charset="0"/>
                <a:cs typeface="Times New Roman" panose="02020603050405020304" pitchFamily="18" charset="0"/>
              </a:rPr>
              <a:t>Doug Schirch, Ph.D.</a:t>
            </a:r>
          </a:p>
          <a:p>
            <a:r>
              <a:rPr lang="en-US" altLang="en-US" dirty="0">
                <a:solidFill>
                  <a:schemeClr val="tx1"/>
                </a:solidFill>
                <a:latin typeface="Times New Roman" panose="02020603050405020304" pitchFamily="18" charset="0"/>
                <a:cs typeface="Times New Roman" panose="02020603050405020304" pitchFamily="18" charset="0"/>
              </a:rPr>
              <a:t>Professor of Chemistry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1160" y="0"/>
            <a:ext cx="8778240" cy="1575708"/>
          </a:xfrm>
        </p:spPr>
        <p:txBody>
          <a:bodyPr>
            <a:noAutofit/>
          </a:bodyPr>
          <a:lstStyle/>
          <a:p>
            <a:pPr algn="ctr"/>
            <a:r>
              <a:rPr lang="en-US" i="1" dirty="0">
                <a:latin typeface="Times New Roman" panose="02020603050405020304" pitchFamily="18" charset="0"/>
                <a:cs typeface="Times New Roman" panose="02020603050405020304" pitchFamily="18" charset="0"/>
              </a:rPr>
              <a:t>Make It Stick</a:t>
            </a:r>
            <a:r>
              <a:rPr lang="en-US" dirty="0">
                <a:latin typeface="Times New Roman" panose="02020603050405020304" pitchFamily="18" charset="0"/>
                <a:cs typeface="Times New Roman" panose="02020603050405020304" pitchFamily="18" charset="0"/>
              </a:rPr>
              <a:t>: </a:t>
            </a:r>
            <a:br>
              <a:rPr lang="en-US" sz="4050" dirty="0">
                <a:latin typeface="Times New Roman" panose="02020603050405020304" pitchFamily="18" charset="0"/>
                <a:cs typeface="Times New Roman" panose="02020603050405020304" pitchFamily="18" charset="0"/>
              </a:rPr>
            </a:br>
            <a:r>
              <a:rPr lang="en-US" sz="4050" dirty="0">
                <a:latin typeface="Times New Roman" panose="02020603050405020304" pitchFamily="18" charset="0"/>
                <a:cs typeface="Times New Roman" panose="02020603050405020304" pitchFamily="18" charset="0"/>
              </a:rPr>
              <a:t>Experiment on memorization</a:t>
            </a:r>
          </a:p>
        </p:txBody>
      </p:sp>
      <p:sp>
        <p:nvSpPr>
          <p:cNvPr id="6" name="Content Placeholder 5"/>
          <p:cNvSpPr>
            <a:spLocks noGrp="1"/>
          </p:cNvSpPr>
          <p:nvPr>
            <p:ph idx="1"/>
          </p:nvPr>
        </p:nvSpPr>
        <p:spPr>
          <a:xfrm>
            <a:off x="1854655" y="1773526"/>
            <a:ext cx="8482693" cy="644372"/>
          </a:xfrm>
        </p:spPr>
        <p:txBody>
          <a:bodyPr>
            <a:normAutofit/>
          </a:bodyPr>
          <a:lstStyle/>
          <a:p>
            <a:pPr marL="0" indent="0">
              <a:buNone/>
            </a:pPr>
            <a:r>
              <a:rPr lang="en-US" sz="2700" dirty="0">
                <a:latin typeface="Times New Roman" panose="02020603050405020304" pitchFamily="18" charset="0"/>
                <a:cs typeface="Times New Roman" panose="02020603050405020304" pitchFamily="18" charset="0"/>
              </a:rPr>
              <a:t>Vary: how much time students spend studying vs. testing.</a:t>
            </a:r>
          </a:p>
        </p:txBody>
      </p:sp>
      <p:sp>
        <p:nvSpPr>
          <p:cNvPr id="7" name="Rectangle 6"/>
          <p:cNvSpPr/>
          <p:nvPr/>
        </p:nvSpPr>
        <p:spPr>
          <a:xfrm>
            <a:off x="10191829" y="5215705"/>
            <a:ext cx="1987730" cy="646331"/>
          </a:xfrm>
          <a:prstGeom prst="rect">
            <a:avLst/>
          </a:prstGeom>
        </p:spPr>
        <p:txBody>
          <a:bodyPr wrap="square">
            <a:spAutoFit/>
          </a:bodyPr>
          <a:lstStyle/>
          <a:p>
            <a:r>
              <a:rPr lang="pl-PL" i="1" dirty="0">
                <a:hlinkClick r:id="rId2" tooltip="Psychological science."/>
              </a:rPr>
              <a:t>Psychol Sci</a:t>
            </a:r>
            <a:r>
              <a:rPr lang="pl-PL" dirty="0">
                <a:hlinkClick r:id="rId2" tooltip="Psychological science."/>
              </a:rPr>
              <a:t>.</a:t>
            </a:r>
            <a:r>
              <a:rPr lang="pl-PL" dirty="0"/>
              <a:t> 2006 Mar;17(3):249-55.</a:t>
            </a:r>
            <a:endParaRPr lang="en-US" dirty="0"/>
          </a:p>
        </p:txBody>
      </p:sp>
      <p:graphicFrame>
        <p:nvGraphicFramePr>
          <p:cNvPr id="8" name="Table 7"/>
          <p:cNvGraphicFramePr>
            <a:graphicFrameLocks noGrp="1"/>
          </p:cNvGraphicFramePr>
          <p:nvPr/>
        </p:nvGraphicFramePr>
        <p:xfrm>
          <a:off x="1896292" y="2417899"/>
          <a:ext cx="8307978" cy="2769287"/>
        </p:xfrm>
        <a:graphic>
          <a:graphicData uri="http://schemas.openxmlformats.org/drawingml/2006/table">
            <a:tbl>
              <a:tblPr firstRow="1" bandRow="1">
                <a:tableStyleId>{5C22544A-7EE6-4342-B048-85BDC9FD1C3A}</a:tableStyleId>
              </a:tblPr>
              <a:tblGrid>
                <a:gridCol w="2769326">
                  <a:extLst>
                    <a:ext uri="{9D8B030D-6E8A-4147-A177-3AD203B41FA5}">
                      <a16:colId xmlns:a16="http://schemas.microsoft.com/office/drawing/2014/main" val="3643543667"/>
                    </a:ext>
                  </a:extLst>
                </a:gridCol>
                <a:gridCol w="2769326">
                  <a:extLst>
                    <a:ext uri="{9D8B030D-6E8A-4147-A177-3AD203B41FA5}">
                      <a16:colId xmlns:a16="http://schemas.microsoft.com/office/drawing/2014/main" val="147504144"/>
                    </a:ext>
                  </a:extLst>
                </a:gridCol>
                <a:gridCol w="2769326">
                  <a:extLst>
                    <a:ext uri="{9D8B030D-6E8A-4147-A177-3AD203B41FA5}">
                      <a16:colId xmlns:a16="http://schemas.microsoft.com/office/drawing/2014/main" val="3311501690"/>
                    </a:ext>
                  </a:extLst>
                </a:gridCol>
              </a:tblGrid>
              <a:tr h="388620">
                <a:tc>
                  <a:txBody>
                    <a:bodyPr/>
                    <a:lstStyle/>
                    <a:p>
                      <a:pPr algn="ctr"/>
                      <a:r>
                        <a:rPr lang="en-US" sz="2100" u="sng" dirty="0">
                          <a:latin typeface="Times New Roman" panose="02020603050405020304" pitchFamily="18" charset="0"/>
                          <a:cs typeface="Times New Roman" panose="02020603050405020304" pitchFamily="18" charset="0"/>
                        </a:rPr>
                        <a:t>Group SSSS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u="sng" dirty="0">
                          <a:latin typeface="Times New Roman" panose="02020603050405020304" pitchFamily="18" charset="0"/>
                          <a:cs typeface="Times New Roman" panose="02020603050405020304" pitchFamily="18" charset="0"/>
                        </a:rPr>
                        <a:t>Group SSST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u="sng" dirty="0">
                          <a:latin typeface="Times New Roman" panose="02020603050405020304" pitchFamily="18" charset="0"/>
                          <a:cs typeface="Times New Roman" panose="02020603050405020304" pitchFamily="18" charset="0"/>
                        </a:rPr>
                        <a:t>Group STTT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906151"/>
                  </a:ext>
                </a:extLst>
              </a:tr>
              <a:tr h="437567">
                <a:tc gridSpan="3">
                  <a:txBody>
                    <a:bodyPr/>
                    <a:lstStyle/>
                    <a:p>
                      <a:pPr algn="ctr"/>
                      <a:r>
                        <a:rPr lang="en-US" sz="2100" dirty="0">
                          <a:latin typeface="Times New Roman" panose="02020603050405020304" pitchFamily="18" charset="0"/>
                          <a:cs typeface="Times New Roman" panose="02020603050405020304" pitchFamily="18" charset="0"/>
                        </a:rPr>
                        <a:t>All students spend 7 minutes reading the same 250-word</a:t>
                      </a:r>
                      <a:r>
                        <a:rPr lang="en-US" sz="2100" baseline="0" dirty="0">
                          <a:latin typeface="Times New Roman" panose="02020603050405020304" pitchFamily="18" charset="0"/>
                          <a:cs typeface="Times New Roman" panose="02020603050405020304" pitchFamily="18" charset="0"/>
                        </a:rPr>
                        <a:t> passage</a:t>
                      </a:r>
                      <a:endParaRPr lang="en-US" sz="21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5600877"/>
                  </a:ext>
                </a:extLst>
              </a:tr>
              <a:tr h="388620">
                <a:tc>
                  <a:txBody>
                    <a:bodyPr/>
                    <a:lstStyle/>
                    <a:p>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50541196"/>
                  </a:ext>
                </a:extLst>
              </a:tr>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Do a recall test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86468199"/>
                  </a:ext>
                </a:extLst>
              </a:tr>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Do a recall test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70811590"/>
                  </a:ext>
                </a:extLst>
              </a:tr>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Do a recall test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Do a recall test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91213677"/>
                  </a:ext>
                </a:extLst>
              </a:tr>
              <a:tr h="388620">
                <a:tc gridSpan="3">
                  <a:txBody>
                    <a:bodyPr/>
                    <a:lstStyle/>
                    <a:p>
                      <a:pPr algn="ctr"/>
                      <a:r>
                        <a:rPr lang="en-US" sz="2100" i="1" dirty="0">
                          <a:latin typeface="Times New Roman" panose="02020603050405020304" pitchFamily="18" charset="0"/>
                          <a:cs typeface="Times New Roman" panose="02020603050405020304" pitchFamily="18" charset="0"/>
                        </a:rPr>
                        <a:t>After 1 week all students take same test on how much they remembered.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34727469"/>
                  </a:ext>
                </a:extLst>
              </a:tr>
            </a:tbl>
          </a:graphicData>
        </a:graphic>
      </p:graphicFrame>
      <p:sp>
        <p:nvSpPr>
          <p:cNvPr id="2" name="TextBox 1">
            <a:extLst>
              <a:ext uri="{FF2B5EF4-FFF2-40B4-BE49-F238E27FC236}">
                <a16:creationId xmlns:a16="http://schemas.microsoft.com/office/drawing/2014/main" id="{9C1BC428-6337-A8CE-0582-F15DFB26B510}"/>
              </a:ext>
            </a:extLst>
          </p:cNvPr>
          <p:cNvSpPr txBox="1"/>
          <p:nvPr/>
        </p:nvSpPr>
        <p:spPr>
          <a:xfrm>
            <a:off x="1175838" y="5890555"/>
            <a:ext cx="9840323"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Students polled in assigned video: which group did better?</a:t>
            </a:r>
          </a:p>
        </p:txBody>
      </p:sp>
      <p:sp>
        <p:nvSpPr>
          <p:cNvPr id="3" name="Oval 2">
            <a:extLst>
              <a:ext uri="{FF2B5EF4-FFF2-40B4-BE49-F238E27FC236}">
                <a16:creationId xmlns:a16="http://schemas.microsoft.com/office/drawing/2014/main" id="{BB03A4E9-D897-ADA7-30DD-4D24262A4E13}"/>
              </a:ext>
            </a:extLst>
          </p:cNvPr>
          <p:cNvSpPr/>
          <p:nvPr/>
        </p:nvSpPr>
        <p:spPr>
          <a:xfrm>
            <a:off x="7086600" y="3095681"/>
            <a:ext cx="2819400" cy="1828800"/>
          </a:xfrm>
          <a:prstGeom prst="ellipse">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2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1160" y="0"/>
            <a:ext cx="8778240" cy="1575708"/>
          </a:xfrm>
        </p:spPr>
        <p:txBody>
          <a:bodyPr>
            <a:noAutofit/>
          </a:bodyPr>
          <a:lstStyle/>
          <a:p>
            <a:pPr algn="ctr"/>
            <a:r>
              <a:rPr lang="en-US" i="1" dirty="0">
                <a:latin typeface="Times New Roman" panose="02020603050405020304" pitchFamily="18" charset="0"/>
                <a:cs typeface="Times New Roman" panose="02020603050405020304" pitchFamily="18" charset="0"/>
              </a:rPr>
              <a:t>Make It Stick</a:t>
            </a:r>
            <a:r>
              <a:rPr lang="en-US" dirty="0">
                <a:latin typeface="Times New Roman" panose="02020603050405020304" pitchFamily="18" charset="0"/>
                <a:cs typeface="Times New Roman" panose="02020603050405020304" pitchFamily="18" charset="0"/>
              </a:rPr>
              <a:t>: </a:t>
            </a:r>
            <a:br>
              <a:rPr lang="en-US" sz="4050" dirty="0">
                <a:latin typeface="Times New Roman" panose="02020603050405020304" pitchFamily="18" charset="0"/>
                <a:cs typeface="Times New Roman" panose="02020603050405020304" pitchFamily="18" charset="0"/>
              </a:rPr>
            </a:br>
            <a:r>
              <a:rPr lang="en-US" sz="4050" dirty="0">
                <a:latin typeface="Times New Roman" panose="02020603050405020304" pitchFamily="18" charset="0"/>
                <a:cs typeface="Times New Roman" panose="02020603050405020304" pitchFamily="18" charset="0"/>
              </a:rPr>
              <a:t>Experiment on memorization</a:t>
            </a:r>
          </a:p>
        </p:txBody>
      </p:sp>
      <p:sp>
        <p:nvSpPr>
          <p:cNvPr id="6" name="Content Placeholder 5"/>
          <p:cNvSpPr>
            <a:spLocks noGrp="1"/>
          </p:cNvSpPr>
          <p:nvPr>
            <p:ph idx="1"/>
          </p:nvPr>
        </p:nvSpPr>
        <p:spPr>
          <a:xfrm>
            <a:off x="1854655" y="1773526"/>
            <a:ext cx="8482693" cy="644372"/>
          </a:xfrm>
        </p:spPr>
        <p:txBody>
          <a:bodyPr>
            <a:normAutofit/>
          </a:bodyPr>
          <a:lstStyle/>
          <a:p>
            <a:pPr marL="0" indent="0">
              <a:buNone/>
            </a:pPr>
            <a:r>
              <a:rPr lang="en-US" sz="2700" dirty="0">
                <a:latin typeface="Times New Roman" panose="02020603050405020304" pitchFamily="18" charset="0"/>
                <a:cs typeface="Times New Roman" panose="02020603050405020304" pitchFamily="18" charset="0"/>
              </a:rPr>
              <a:t>Vary: how much time students spend studying vs. testing.</a:t>
            </a:r>
          </a:p>
        </p:txBody>
      </p:sp>
      <p:sp>
        <p:nvSpPr>
          <p:cNvPr id="7" name="Rectangle 6"/>
          <p:cNvSpPr/>
          <p:nvPr/>
        </p:nvSpPr>
        <p:spPr>
          <a:xfrm>
            <a:off x="10191829" y="5215705"/>
            <a:ext cx="1987730" cy="646331"/>
          </a:xfrm>
          <a:prstGeom prst="rect">
            <a:avLst/>
          </a:prstGeom>
        </p:spPr>
        <p:txBody>
          <a:bodyPr wrap="square">
            <a:spAutoFit/>
          </a:bodyPr>
          <a:lstStyle/>
          <a:p>
            <a:r>
              <a:rPr lang="pl-PL" i="1" dirty="0">
                <a:hlinkClick r:id="rId2" tooltip="Psychological science."/>
              </a:rPr>
              <a:t>Psychol Sci</a:t>
            </a:r>
            <a:r>
              <a:rPr lang="pl-PL" dirty="0">
                <a:hlinkClick r:id="rId2" tooltip="Psychological science."/>
              </a:rPr>
              <a:t>.</a:t>
            </a:r>
            <a:r>
              <a:rPr lang="pl-PL" dirty="0"/>
              <a:t> 2006 Mar;17(3):249-55.</a:t>
            </a:r>
            <a:endParaRPr lang="en-US" dirty="0"/>
          </a:p>
        </p:txBody>
      </p:sp>
      <p:graphicFrame>
        <p:nvGraphicFramePr>
          <p:cNvPr id="8" name="Table 7"/>
          <p:cNvGraphicFramePr>
            <a:graphicFrameLocks noGrp="1"/>
          </p:cNvGraphicFramePr>
          <p:nvPr/>
        </p:nvGraphicFramePr>
        <p:xfrm>
          <a:off x="1896292" y="2417899"/>
          <a:ext cx="8307978" cy="2769287"/>
        </p:xfrm>
        <a:graphic>
          <a:graphicData uri="http://schemas.openxmlformats.org/drawingml/2006/table">
            <a:tbl>
              <a:tblPr firstRow="1" bandRow="1">
                <a:tableStyleId>{5C22544A-7EE6-4342-B048-85BDC9FD1C3A}</a:tableStyleId>
              </a:tblPr>
              <a:tblGrid>
                <a:gridCol w="2769326">
                  <a:extLst>
                    <a:ext uri="{9D8B030D-6E8A-4147-A177-3AD203B41FA5}">
                      <a16:colId xmlns:a16="http://schemas.microsoft.com/office/drawing/2014/main" val="3643543667"/>
                    </a:ext>
                  </a:extLst>
                </a:gridCol>
                <a:gridCol w="2769326">
                  <a:extLst>
                    <a:ext uri="{9D8B030D-6E8A-4147-A177-3AD203B41FA5}">
                      <a16:colId xmlns:a16="http://schemas.microsoft.com/office/drawing/2014/main" val="147504144"/>
                    </a:ext>
                  </a:extLst>
                </a:gridCol>
                <a:gridCol w="2769326">
                  <a:extLst>
                    <a:ext uri="{9D8B030D-6E8A-4147-A177-3AD203B41FA5}">
                      <a16:colId xmlns:a16="http://schemas.microsoft.com/office/drawing/2014/main" val="3311501690"/>
                    </a:ext>
                  </a:extLst>
                </a:gridCol>
              </a:tblGrid>
              <a:tr h="388620">
                <a:tc>
                  <a:txBody>
                    <a:bodyPr/>
                    <a:lstStyle/>
                    <a:p>
                      <a:pPr algn="ctr"/>
                      <a:r>
                        <a:rPr lang="en-US" sz="2100" u="sng" dirty="0">
                          <a:latin typeface="Times New Roman" panose="02020603050405020304" pitchFamily="18" charset="0"/>
                          <a:cs typeface="Times New Roman" panose="02020603050405020304" pitchFamily="18" charset="0"/>
                        </a:rPr>
                        <a:t>Group SSSS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u="sng" dirty="0">
                          <a:latin typeface="Times New Roman" panose="02020603050405020304" pitchFamily="18" charset="0"/>
                          <a:cs typeface="Times New Roman" panose="02020603050405020304" pitchFamily="18" charset="0"/>
                        </a:rPr>
                        <a:t>Group SSST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u="sng" dirty="0">
                          <a:latin typeface="Times New Roman" panose="02020603050405020304" pitchFamily="18" charset="0"/>
                          <a:cs typeface="Times New Roman" panose="02020603050405020304" pitchFamily="18" charset="0"/>
                        </a:rPr>
                        <a:t>Group STTT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906151"/>
                  </a:ext>
                </a:extLst>
              </a:tr>
              <a:tr h="437567">
                <a:tc gridSpan="3">
                  <a:txBody>
                    <a:bodyPr/>
                    <a:lstStyle/>
                    <a:p>
                      <a:pPr algn="ctr"/>
                      <a:r>
                        <a:rPr lang="en-US" sz="2100" dirty="0">
                          <a:latin typeface="Times New Roman" panose="02020603050405020304" pitchFamily="18" charset="0"/>
                          <a:cs typeface="Times New Roman" panose="02020603050405020304" pitchFamily="18" charset="0"/>
                        </a:rPr>
                        <a:t>All students spend 7 minutes reading the same 250-word</a:t>
                      </a:r>
                      <a:r>
                        <a:rPr lang="en-US" sz="2100" baseline="0" dirty="0">
                          <a:latin typeface="Times New Roman" panose="02020603050405020304" pitchFamily="18" charset="0"/>
                          <a:cs typeface="Times New Roman" panose="02020603050405020304" pitchFamily="18" charset="0"/>
                        </a:rPr>
                        <a:t> passage</a:t>
                      </a:r>
                      <a:endParaRPr lang="en-US" sz="21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5600877"/>
                  </a:ext>
                </a:extLst>
              </a:tr>
              <a:tr h="388620">
                <a:tc>
                  <a:txBody>
                    <a:bodyPr/>
                    <a:lstStyle/>
                    <a:p>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50541196"/>
                  </a:ext>
                </a:extLst>
              </a:tr>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Do a recall test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86468199"/>
                  </a:ext>
                </a:extLst>
              </a:tr>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Do a recall test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70811590"/>
                  </a:ext>
                </a:extLst>
              </a:tr>
              <a:tr h="388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Study the passage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latin typeface="Times New Roman" panose="02020603050405020304" pitchFamily="18" charset="0"/>
                          <a:cs typeface="Times New Roman" panose="02020603050405020304" pitchFamily="18" charset="0"/>
                        </a:rPr>
                        <a:t>Do a recall test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2100" dirty="0">
                          <a:latin typeface="Times New Roman" panose="02020603050405020304" pitchFamily="18" charset="0"/>
                          <a:cs typeface="Times New Roman" panose="02020603050405020304" pitchFamily="18" charset="0"/>
                        </a:rPr>
                        <a:t>Do a recall test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91213677"/>
                  </a:ext>
                </a:extLst>
              </a:tr>
              <a:tr h="388620">
                <a:tc gridSpan="3">
                  <a:txBody>
                    <a:bodyPr/>
                    <a:lstStyle/>
                    <a:p>
                      <a:pPr algn="ctr"/>
                      <a:r>
                        <a:rPr lang="en-US" sz="2100" i="1" dirty="0">
                          <a:latin typeface="Times New Roman" panose="02020603050405020304" pitchFamily="18" charset="0"/>
                          <a:cs typeface="Times New Roman" panose="02020603050405020304" pitchFamily="18" charset="0"/>
                        </a:rPr>
                        <a:t>After 1 week all students take same test on how much they remembered.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34727469"/>
                  </a:ext>
                </a:extLst>
              </a:tr>
            </a:tbl>
          </a:graphicData>
        </a:graphic>
      </p:graphicFrame>
      <p:grpSp>
        <p:nvGrpSpPr>
          <p:cNvPr id="18" name="Group 17">
            <a:extLst>
              <a:ext uri="{FF2B5EF4-FFF2-40B4-BE49-F238E27FC236}">
                <a16:creationId xmlns:a16="http://schemas.microsoft.com/office/drawing/2014/main" id="{15905F22-37F7-4844-8F2B-42B0686F036D}"/>
              </a:ext>
            </a:extLst>
          </p:cNvPr>
          <p:cNvGrpSpPr/>
          <p:nvPr/>
        </p:nvGrpSpPr>
        <p:grpSpPr>
          <a:xfrm>
            <a:off x="152401" y="3200400"/>
            <a:ext cx="4495799" cy="3290913"/>
            <a:chOff x="152401" y="3200400"/>
            <a:chExt cx="4495799" cy="3290913"/>
          </a:xfrm>
        </p:grpSpPr>
        <p:sp>
          <p:nvSpPr>
            <p:cNvPr id="2" name="Oval 1">
              <a:extLst>
                <a:ext uri="{FF2B5EF4-FFF2-40B4-BE49-F238E27FC236}">
                  <a16:creationId xmlns:a16="http://schemas.microsoft.com/office/drawing/2014/main" id="{44E90E34-F43E-485B-AE06-1392048D2E69}"/>
                </a:ext>
              </a:extLst>
            </p:cNvPr>
            <p:cNvSpPr/>
            <p:nvPr/>
          </p:nvSpPr>
          <p:spPr>
            <a:xfrm>
              <a:off x="1447800" y="3200400"/>
              <a:ext cx="3200400" cy="1676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A5776ED-13D7-43F4-BFA0-391F9DBB73B4}"/>
                </a:ext>
              </a:extLst>
            </p:cNvPr>
            <p:cNvCxnSpPr>
              <a:cxnSpLocks/>
            </p:cNvCxnSpPr>
            <p:nvPr/>
          </p:nvCxnSpPr>
          <p:spPr>
            <a:xfrm flipH="1">
              <a:off x="914400" y="4419600"/>
              <a:ext cx="716280" cy="871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522DDF-60C1-4F55-86E8-9218CDA5D55A}"/>
                </a:ext>
              </a:extLst>
            </p:cNvPr>
            <p:cNvSpPr txBox="1"/>
            <p:nvPr/>
          </p:nvSpPr>
          <p:spPr>
            <a:xfrm>
              <a:off x="152401" y="5290984"/>
              <a:ext cx="4190999" cy="1200329"/>
            </a:xfrm>
            <a:prstGeom prst="rect">
              <a:avLst/>
            </a:prstGeom>
            <a:noFill/>
            <a:ln w="28575">
              <a:solidFill>
                <a:srgbClr val="C0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The material looks increasingly familiar, creating an illusion of “knowing”.</a:t>
              </a:r>
            </a:p>
          </p:txBody>
        </p:sp>
      </p:grpSp>
      <p:grpSp>
        <p:nvGrpSpPr>
          <p:cNvPr id="19" name="Group 18">
            <a:extLst>
              <a:ext uri="{FF2B5EF4-FFF2-40B4-BE49-F238E27FC236}">
                <a16:creationId xmlns:a16="http://schemas.microsoft.com/office/drawing/2014/main" id="{F7CB2EC4-FEE2-4B94-A518-3913C08BB50C}"/>
              </a:ext>
            </a:extLst>
          </p:cNvPr>
          <p:cNvGrpSpPr/>
          <p:nvPr/>
        </p:nvGrpSpPr>
        <p:grpSpPr>
          <a:xfrm>
            <a:off x="5696031" y="3200400"/>
            <a:ext cx="4495798" cy="2921581"/>
            <a:chOff x="152402" y="3200400"/>
            <a:chExt cx="4495798" cy="2921581"/>
          </a:xfrm>
        </p:grpSpPr>
        <p:sp>
          <p:nvSpPr>
            <p:cNvPr id="20" name="Oval 19">
              <a:extLst>
                <a:ext uri="{FF2B5EF4-FFF2-40B4-BE49-F238E27FC236}">
                  <a16:creationId xmlns:a16="http://schemas.microsoft.com/office/drawing/2014/main" id="{38B14C4A-00E9-4284-A43B-FC4EB0B73951}"/>
                </a:ext>
              </a:extLst>
            </p:cNvPr>
            <p:cNvSpPr/>
            <p:nvPr/>
          </p:nvSpPr>
          <p:spPr>
            <a:xfrm>
              <a:off x="1447800" y="3200400"/>
              <a:ext cx="3200400" cy="1676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4B7D345-105F-4CFA-92FA-1180B64EB20C}"/>
                </a:ext>
              </a:extLst>
            </p:cNvPr>
            <p:cNvCxnSpPr>
              <a:cxnSpLocks/>
            </p:cNvCxnSpPr>
            <p:nvPr/>
          </p:nvCxnSpPr>
          <p:spPr>
            <a:xfrm flipH="1">
              <a:off x="914400" y="4419600"/>
              <a:ext cx="716280" cy="871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29D005-C30E-4FF5-B189-44AFEA9BFCE0}"/>
                </a:ext>
              </a:extLst>
            </p:cNvPr>
            <p:cNvSpPr txBox="1"/>
            <p:nvPr/>
          </p:nvSpPr>
          <p:spPr>
            <a:xfrm>
              <a:off x="152402" y="5290984"/>
              <a:ext cx="3524170" cy="830997"/>
            </a:xfrm>
            <a:prstGeom prst="rect">
              <a:avLst/>
            </a:prstGeom>
            <a:noFill/>
            <a:ln w="28575">
              <a:solidFill>
                <a:srgbClr val="C0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The tests highlight errors, not knowing.</a:t>
              </a:r>
            </a:p>
          </p:txBody>
        </p:sp>
      </p:grpSp>
    </p:spTree>
    <p:extLst>
      <p:ext uri="{BB962C8B-B14F-4D97-AF65-F5344CB8AC3E}">
        <p14:creationId xmlns:p14="http://schemas.microsoft.com/office/powerpoint/2010/main" val="284726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82F0-A22D-4729-9B21-CEBFFACCD02E}"/>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Massed vs. Spaced Practice </a:t>
            </a:r>
          </a:p>
        </p:txBody>
      </p:sp>
      <p:sp>
        <p:nvSpPr>
          <p:cNvPr id="3" name="Title 1">
            <a:extLst>
              <a:ext uri="{FF2B5EF4-FFF2-40B4-BE49-F238E27FC236}">
                <a16:creationId xmlns:a16="http://schemas.microsoft.com/office/drawing/2014/main" id="{87EE86BA-05C3-74A6-47B0-12963E8B13C3}"/>
              </a:ext>
            </a:extLst>
          </p:cNvPr>
          <p:cNvSpPr txBox="1">
            <a:spLocks/>
          </p:cNvSpPr>
          <p:nvPr/>
        </p:nvSpPr>
        <p:spPr bwMode="auto">
          <a:xfrm>
            <a:off x="762000" y="533400"/>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4800" dirty="0">
                <a:latin typeface="Times New Roman" panose="02020603050405020304" pitchFamily="18" charset="0"/>
                <a:cs typeface="Times New Roman" panose="02020603050405020304" pitchFamily="18" charset="0"/>
              </a:rPr>
              <a:t>Other examples from </a:t>
            </a:r>
            <a:r>
              <a:rPr lang="en-US" sz="4800" i="1" dirty="0">
                <a:latin typeface="Times New Roman" panose="02020603050405020304" pitchFamily="18" charset="0"/>
                <a:cs typeface="Times New Roman" panose="02020603050405020304" pitchFamily="18" charset="0"/>
              </a:rPr>
              <a:t>Make It Stick</a:t>
            </a:r>
          </a:p>
        </p:txBody>
      </p:sp>
    </p:spTree>
    <p:extLst>
      <p:ext uri="{BB962C8B-B14F-4D97-AF65-F5344CB8AC3E}">
        <p14:creationId xmlns:p14="http://schemas.microsoft.com/office/powerpoint/2010/main" val="350742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E54C-CDBB-46D3-94CE-3E2F18199892}"/>
              </a:ext>
            </a:extLst>
          </p:cNvPr>
          <p:cNvSpPr>
            <a:spLocks noGrp="1"/>
          </p:cNvSpPr>
          <p:nvPr>
            <p:ph type="title"/>
          </p:nvPr>
        </p:nvSpPr>
        <p:spPr>
          <a:xfrm>
            <a:off x="838200" y="0"/>
            <a:ext cx="10515600" cy="824483"/>
          </a:xfrm>
        </p:spPr>
        <p:txBody>
          <a:bodyPr/>
          <a:lstStyle/>
          <a:p>
            <a:pPr algn="ctr"/>
            <a:r>
              <a:rPr lang="en-US" dirty="0">
                <a:latin typeface="Times New Roman" panose="02020603050405020304" pitchFamily="18" charset="0"/>
                <a:cs typeface="Times New Roman" panose="02020603050405020304" pitchFamily="18" charset="0"/>
              </a:rPr>
              <a:t>Medical School Experiment</a:t>
            </a:r>
          </a:p>
        </p:txBody>
      </p:sp>
      <p:graphicFrame>
        <p:nvGraphicFramePr>
          <p:cNvPr id="4" name="Content Placeholder 3">
            <a:extLst>
              <a:ext uri="{FF2B5EF4-FFF2-40B4-BE49-F238E27FC236}">
                <a16:creationId xmlns:a16="http://schemas.microsoft.com/office/drawing/2014/main" id="{A3568031-A326-4219-B83C-B2C57A7280BA}"/>
              </a:ext>
            </a:extLst>
          </p:cNvPr>
          <p:cNvGraphicFramePr>
            <a:graphicFrameLocks noGrp="1"/>
          </p:cNvGraphicFramePr>
          <p:nvPr>
            <p:ph idx="1"/>
          </p:nvPr>
        </p:nvGraphicFramePr>
        <p:xfrm>
          <a:off x="432784" y="1070016"/>
          <a:ext cx="11478826" cy="2804160"/>
        </p:xfrm>
        <a:graphic>
          <a:graphicData uri="http://schemas.openxmlformats.org/drawingml/2006/table">
            <a:tbl>
              <a:tblPr firstRow="1" bandRow="1">
                <a:tableStyleId>{5C22544A-7EE6-4342-B048-85BDC9FD1C3A}</a:tableStyleId>
              </a:tblPr>
              <a:tblGrid>
                <a:gridCol w="5739413">
                  <a:extLst>
                    <a:ext uri="{9D8B030D-6E8A-4147-A177-3AD203B41FA5}">
                      <a16:colId xmlns:a16="http://schemas.microsoft.com/office/drawing/2014/main" val="1403372283"/>
                    </a:ext>
                  </a:extLst>
                </a:gridCol>
                <a:gridCol w="5739413">
                  <a:extLst>
                    <a:ext uri="{9D8B030D-6E8A-4147-A177-3AD203B41FA5}">
                      <a16:colId xmlns:a16="http://schemas.microsoft.com/office/drawing/2014/main" val="2939938757"/>
                    </a:ext>
                  </a:extLst>
                </a:gridCol>
              </a:tblGrid>
              <a:tr h="370840">
                <a:tc>
                  <a:txBody>
                    <a:bodyPr/>
                    <a:lstStyle/>
                    <a:p>
                      <a:pPr algn="ctr"/>
                      <a:r>
                        <a:rPr lang="en-US" sz="3200" dirty="0">
                          <a:latin typeface="Times New Roman" panose="02020603050405020304" pitchFamily="18" charset="0"/>
                          <a:cs typeface="Times New Roman" panose="02020603050405020304" pitchFamily="18" charset="0"/>
                        </a:rPr>
                        <a:t>19 Surgical residents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Times New Roman" panose="02020603050405020304" pitchFamily="18" charset="0"/>
                          <a:cs typeface="Times New Roman" panose="02020603050405020304" pitchFamily="18" charset="0"/>
                        </a:rPr>
                        <a:t>19 Surgical residents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145474"/>
                  </a:ext>
                </a:extLst>
              </a:tr>
              <a:tr h="370840">
                <a:tc gridSpan="2">
                  <a:txBody>
                    <a:bodyPr/>
                    <a:lstStyle/>
                    <a:p>
                      <a:pPr algn="ctr"/>
                      <a:r>
                        <a:rPr lang="en-US" sz="3200" dirty="0">
                          <a:latin typeface="Times New Roman" panose="02020603050405020304" pitchFamily="18" charset="0"/>
                          <a:cs typeface="Times New Roman" panose="02020603050405020304" pitchFamily="18" charset="0"/>
                        </a:rPr>
                        <a:t>All 38 students: same 4 short lessons in microsurgery: </a:t>
                      </a:r>
                    </a:p>
                    <a:p>
                      <a:pPr algn="ctr"/>
                      <a:r>
                        <a:rPr lang="en-US" sz="3200" dirty="0">
                          <a:latin typeface="Times New Roman" panose="02020603050405020304" pitchFamily="18" charset="0"/>
                          <a:cs typeface="Times New Roman" panose="02020603050405020304" pitchFamily="18" charset="0"/>
                        </a:rPr>
                        <a:t>reattaching blood vessels.  Instruction +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3347565"/>
                  </a:ext>
                </a:extLst>
              </a:tr>
              <a:tr h="370840">
                <a:tc>
                  <a:txBody>
                    <a:bodyPr/>
                    <a:lstStyle/>
                    <a:p>
                      <a:pPr algn="ctr"/>
                      <a:r>
                        <a:rPr lang="en-US" sz="3200" dirty="0">
                          <a:latin typeface="Times New Roman" panose="02020603050405020304" pitchFamily="18" charset="0"/>
                          <a:cs typeface="Times New Roman" panose="02020603050405020304" pitchFamily="18" charset="0"/>
                        </a:rPr>
                        <a:t>1 week between each 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Times New Roman" panose="02020603050405020304" pitchFamily="18" charset="0"/>
                          <a:cs typeface="Times New Roman" panose="02020603050405020304" pitchFamily="18" charset="0"/>
                        </a:rPr>
                        <a:t>All lessons in same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770617"/>
                  </a:ext>
                </a:extLst>
              </a:tr>
              <a:tr h="370840">
                <a:tc gridSpan="2">
                  <a:txBody>
                    <a:bodyPr/>
                    <a:lstStyle/>
                    <a:p>
                      <a:pPr algn="ctr"/>
                      <a:r>
                        <a:rPr lang="en-US" sz="3200" dirty="0">
                          <a:latin typeface="Times New Roman" panose="02020603050405020304" pitchFamily="18" charset="0"/>
                          <a:cs typeface="Times New Roman" panose="02020603050405020304" pitchFamily="18" charset="0"/>
                        </a:rPr>
                        <a:t>1 month later: exam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402347"/>
                  </a:ext>
                </a:extLst>
              </a:tr>
            </a:tbl>
          </a:graphicData>
        </a:graphic>
      </p:graphicFrame>
      <p:sp>
        <p:nvSpPr>
          <p:cNvPr id="7" name="TextBox 6">
            <a:extLst>
              <a:ext uri="{FF2B5EF4-FFF2-40B4-BE49-F238E27FC236}">
                <a16:creationId xmlns:a16="http://schemas.microsoft.com/office/drawing/2014/main" id="{06A35884-9D78-4A01-A8A2-AB91F3B70194}"/>
              </a:ext>
            </a:extLst>
          </p:cNvPr>
          <p:cNvSpPr txBox="1"/>
          <p:nvPr/>
        </p:nvSpPr>
        <p:spPr>
          <a:xfrm>
            <a:off x="909090" y="4287915"/>
            <a:ext cx="10526215"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Poll: Which group do you think performed better on the exam?</a:t>
            </a:r>
          </a:p>
        </p:txBody>
      </p:sp>
      <p:pic>
        <p:nvPicPr>
          <p:cNvPr id="5" name="Picture 4">
            <a:extLst>
              <a:ext uri="{FF2B5EF4-FFF2-40B4-BE49-F238E27FC236}">
                <a16:creationId xmlns:a16="http://schemas.microsoft.com/office/drawing/2014/main" id="{A98BE0C4-E014-4497-B186-4CCBC28434E9}"/>
              </a:ext>
            </a:extLst>
          </p:cNvPr>
          <p:cNvPicPr>
            <a:picLocks noChangeAspect="1"/>
          </p:cNvPicPr>
          <p:nvPr/>
        </p:nvPicPr>
        <p:blipFill>
          <a:blip r:embed="rId2"/>
          <a:stretch>
            <a:fillRect/>
          </a:stretch>
        </p:blipFill>
        <p:spPr>
          <a:xfrm>
            <a:off x="1350971" y="5286429"/>
            <a:ext cx="8195702" cy="818038"/>
          </a:xfrm>
          <a:prstGeom prst="rect">
            <a:avLst/>
          </a:prstGeom>
        </p:spPr>
      </p:pic>
    </p:spTree>
    <p:extLst>
      <p:ext uri="{BB962C8B-B14F-4D97-AF65-F5344CB8AC3E}">
        <p14:creationId xmlns:p14="http://schemas.microsoft.com/office/powerpoint/2010/main" val="109284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E54C-CDBB-46D3-94CE-3E2F18199892}"/>
              </a:ext>
            </a:extLst>
          </p:cNvPr>
          <p:cNvSpPr>
            <a:spLocks noGrp="1"/>
          </p:cNvSpPr>
          <p:nvPr>
            <p:ph type="title"/>
          </p:nvPr>
        </p:nvSpPr>
        <p:spPr>
          <a:xfrm>
            <a:off x="838200" y="0"/>
            <a:ext cx="10515600" cy="824483"/>
          </a:xfrm>
        </p:spPr>
        <p:txBody>
          <a:bodyPr/>
          <a:lstStyle/>
          <a:p>
            <a:pPr algn="ctr"/>
            <a:r>
              <a:rPr lang="en-US" dirty="0">
                <a:latin typeface="Times New Roman" panose="02020603050405020304" pitchFamily="18" charset="0"/>
                <a:cs typeface="Times New Roman" panose="02020603050405020304" pitchFamily="18" charset="0"/>
              </a:rPr>
              <a:t>Medical School Experiment</a:t>
            </a:r>
          </a:p>
        </p:txBody>
      </p:sp>
      <p:graphicFrame>
        <p:nvGraphicFramePr>
          <p:cNvPr id="4" name="Content Placeholder 3">
            <a:extLst>
              <a:ext uri="{FF2B5EF4-FFF2-40B4-BE49-F238E27FC236}">
                <a16:creationId xmlns:a16="http://schemas.microsoft.com/office/drawing/2014/main" id="{A3568031-A326-4219-B83C-B2C57A7280BA}"/>
              </a:ext>
            </a:extLst>
          </p:cNvPr>
          <p:cNvGraphicFramePr>
            <a:graphicFrameLocks noGrp="1"/>
          </p:cNvGraphicFramePr>
          <p:nvPr>
            <p:ph idx="1"/>
          </p:nvPr>
        </p:nvGraphicFramePr>
        <p:xfrm>
          <a:off x="432784" y="1070016"/>
          <a:ext cx="11478826" cy="2804160"/>
        </p:xfrm>
        <a:graphic>
          <a:graphicData uri="http://schemas.openxmlformats.org/drawingml/2006/table">
            <a:tbl>
              <a:tblPr firstRow="1" bandRow="1">
                <a:tableStyleId>{5C22544A-7EE6-4342-B048-85BDC9FD1C3A}</a:tableStyleId>
              </a:tblPr>
              <a:tblGrid>
                <a:gridCol w="5739413">
                  <a:extLst>
                    <a:ext uri="{9D8B030D-6E8A-4147-A177-3AD203B41FA5}">
                      <a16:colId xmlns:a16="http://schemas.microsoft.com/office/drawing/2014/main" val="1403372283"/>
                    </a:ext>
                  </a:extLst>
                </a:gridCol>
                <a:gridCol w="5739413">
                  <a:extLst>
                    <a:ext uri="{9D8B030D-6E8A-4147-A177-3AD203B41FA5}">
                      <a16:colId xmlns:a16="http://schemas.microsoft.com/office/drawing/2014/main" val="2939938757"/>
                    </a:ext>
                  </a:extLst>
                </a:gridCol>
              </a:tblGrid>
              <a:tr h="370840">
                <a:tc>
                  <a:txBody>
                    <a:bodyPr/>
                    <a:lstStyle/>
                    <a:p>
                      <a:pPr algn="ctr"/>
                      <a:r>
                        <a:rPr lang="en-US" sz="3200" dirty="0">
                          <a:latin typeface="Times New Roman" panose="02020603050405020304" pitchFamily="18" charset="0"/>
                          <a:cs typeface="Times New Roman" panose="02020603050405020304" pitchFamily="18" charset="0"/>
                        </a:rPr>
                        <a:t>19 Surgical residents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Times New Roman" panose="02020603050405020304" pitchFamily="18" charset="0"/>
                          <a:cs typeface="Times New Roman" panose="02020603050405020304" pitchFamily="18" charset="0"/>
                        </a:rPr>
                        <a:t>19 Surgical residents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145474"/>
                  </a:ext>
                </a:extLst>
              </a:tr>
              <a:tr h="370840">
                <a:tc gridSpan="2">
                  <a:txBody>
                    <a:bodyPr/>
                    <a:lstStyle/>
                    <a:p>
                      <a:pPr algn="ctr"/>
                      <a:r>
                        <a:rPr lang="en-US" sz="3200" dirty="0">
                          <a:latin typeface="Times New Roman" panose="02020603050405020304" pitchFamily="18" charset="0"/>
                          <a:cs typeface="Times New Roman" panose="02020603050405020304" pitchFamily="18" charset="0"/>
                        </a:rPr>
                        <a:t>All 38 students: same 4 short lessons in microsurgery: </a:t>
                      </a:r>
                    </a:p>
                    <a:p>
                      <a:pPr algn="ctr"/>
                      <a:r>
                        <a:rPr lang="en-US" sz="3200" dirty="0">
                          <a:latin typeface="Times New Roman" panose="02020603050405020304" pitchFamily="18" charset="0"/>
                          <a:cs typeface="Times New Roman" panose="02020603050405020304" pitchFamily="18" charset="0"/>
                        </a:rPr>
                        <a:t>reattaching blood vessels.  Instruction +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3347565"/>
                  </a:ext>
                </a:extLst>
              </a:tr>
              <a:tr h="370840">
                <a:tc>
                  <a:txBody>
                    <a:bodyPr/>
                    <a:lstStyle/>
                    <a:p>
                      <a:pPr algn="ctr"/>
                      <a:r>
                        <a:rPr lang="en-US" sz="3200" dirty="0">
                          <a:latin typeface="Times New Roman" panose="02020603050405020304" pitchFamily="18" charset="0"/>
                          <a:cs typeface="Times New Roman" panose="02020603050405020304" pitchFamily="18" charset="0"/>
                        </a:rPr>
                        <a:t>1 week between each 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Times New Roman" panose="02020603050405020304" pitchFamily="18" charset="0"/>
                          <a:cs typeface="Times New Roman" panose="02020603050405020304" pitchFamily="18" charset="0"/>
                        </a:rPr>
                        <a:t>All lessons in same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770617"/>
                  </a:ext>
                </a:extLst>
              </a:tr>
              <a:tr h="370840">
                <a:tc gridSpan="2">
                  <a:txBody>
                    <a:bodyPr/>
                    <a:lstStyle/>
                    <a:p>
                      <a:pPr algn="ctr"/>
                      <a:r>
                        <a:rPr lang="en-US" sz="3200" dirty="0">
                          <a:latin typeface="Times New Roman" panose="02020603050405020304" pitchFamily="18" charset="0"/>
                          <a:cs typeface="Times New Roman" panose="02020603050405020304" pitchFamily="18" charset="0"/>
                        </a:rPr>
                        <a:t>1 month later: exam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402347"/>
                  </a:ext>
                </a:extLst>
              </a:tr>
            </a:tbl>
          </a:graphicData>
        </a:graphic>
      </p:graphicFrame>
      <p:sp>
        <p:nvSpPr>
          <p:cNvPr id="8" name="Oval 7">
            <a:extLst>
              <a:ext uri="{FF2B5EF4-FFF2-40B4-BE49-F238E27FC236}">
                <a16:creationId xmlns:a16="http://schemas.microsoft.com/office/drawing/2014/main" id="{2A938846-A878-4F3E-9E66-FBD0EAFD331A}"/>
              </a:ext>
            </a:extLst>
          </p:cNvPr>
          <p:cNvSpPr/>
          <p:nvPr/>
        </p:nvSpPr>
        <p:spPr>
          <a:xfrm>
            <a:off x="708554" y="2495219"/>
            <a:ext cx="5105400" cy="11309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C08C643-CFDD-4906-BA88-F9E4AFB92500}"/>
              </a:ext>
            </a:extLst>
          </p:cNvPr>
          <p:cNvCxnSpPr>
            <a:cxnSpLocks/>
          </p:cNvCxnSpPr>
          <p:nvPr/>
        </p:nvCxnSpPr>
        <p:spPr>
          <a:xfrm flipH="1">
            <a:off x="533400" y="3429000"/>
            <a:ext cx="838200" cy="17924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B845FB-130E-4B2F-A161-58E63EB81C8F}"/>
              </a:ext>
            </a:extLst>
          </p:cNvPr>
          <p:cNvSpPr txBox="1"/>
          <p:nvPr/>
        </p:nvSpPr>
        <p:spPr>
          <a:xfrm>
            <a:off x="304800" y="5221488"/>
            <a:ext cx="6685641" cy="1200329"/>
          </a:xfrm>
          <a:prstGeom prst="rect">
            <a:avLst/>
          </a:prstGeom>
          <a:noFill/>
          <a:ln w="28575">
            <a:solidFill>
              <a:srgbClr val="C0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Outperformed other group.</a:t>
            </a:r>
          </a:p>
          <a:p>
            <a:pPr lvl="1"/>
            <a:r>
              <a:rPr lang="en-US" sz="2400" dirty="0">
                <a:latin typeface="Times New Roman" panose="02020603050405020304" pitchFamily="18" charset="0"/>
                <a:cs typeface="Times New Roman" panose="02020603050405020304" pitchFamily="18" charset="0"/>
              </a:rPr>
              <a:t>Between lessons: normal forgetting</a:t>
            </a:r>
          </a:p>
          <a:p>
            <a:pPr lvl="1"/>
            <a:r>
              <a:rPr lang="en-US" sz="2400" dirty="0">
                <a:latin typeface="Times New Roman" panose="02020603050405020304" pitchFamily="18" charset="0"/>
                <a:cs typeface="Times New Roman" panose="02020603050405020304" pitchFamily="18" charset="0"/>
              </a:rPr>
              <a:t>Difficult later recall forms long-term memory</a:t>
            </a:r>
          </a:p>
        </p:txBody>
      </p:sp>
    </p:spTree>
    <p:extLst>
      <p:ext uri="{BB962C8B-B14F-4D97-AF65-F5344CB8AC3E}">
        <p14:creationId xmlns:p14="http://schemas.microsoft.com/office/powerpoint/2010/main" val="252607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B95F-58F1-4612-976B-58A6CB6DD6BE}"/>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Grouped vs Interleaved Practice</a:t>
            </a:r>
          </a:p>
        </p:txBody>
      </p:sp>
    </p:spTree>
    <p:extLst>
      <p:ext uri="{BB962C8B-B14F-4D97-AF65-F5344CB8AC3E}">
        <p14:creationId xmlns:p14="http://schemas.microsoft.com/office/powerpoint/2010/main" val="86156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957D-9592-4200-93A1-842E4EC9288F}"/>
              </a:ext>
            </a:extLst>
          </p:cNvPr>
          <p:cNvSpPr>
            <a:spLocks noGrp="1"/>
          </p:cNvSpPr>
          <p:nvPr>
            <p:ph type="title"/>
          </p:nvPr>
        </p:nvSpPr>
        <p:spPr>
          <a:xfrm>
            <a:off x="161277" y="215900"/>
            <a:ext cx="11869445" cy="10414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Comparison – Practice Calculating Volumes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Wedges, Spheroids, Spherical Cone, Half Cone</a:t>
            </a:r>
          </a:p>
        </p:txBody>
      </p:sp>
      <p:pic>
        <p:nvPicPr>
          <p:cNvPr id="6" name="Picture 5">
            <a:extLst>
              <a:ext uri="{FF2B5EF4-FFF2-40B4-BE49-F238E27FC236}">
                <a16:creationId xmlns:a16="http://schemas.microsoft.com/office/drawing/2014/main" id="{35BDFA95-813C-4F22-B0DF-AEB344C6B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491" y="1491858"/>
            <a:ext cx="5163052" cy="5246712"/>
          </a:xfrm>
          <a:prstGeom prst="rect">
            <a:avLst/>
          </a:prstGeom>
          <a:ln>
            <a:solidFill>
              <a:schemeClr val="tx1"/>
            </a:solidFill>
          </a:ln>
        </p:spPr>
      </p:pic>
      <p:sp>
        <p:nvSpPr>
          <p:cNvPr id="7" name="Rectangle 6">
            <a:extLst>
              <a:ext uri="{FF2B5EF4-FFF2-40B4-BE49-F238E27FC236}">
                <a16:creationId xmlns:a16="http://schemas.microsoft.com/office/drawing/2014/main" id="{5BD154E4-4DAD-46BA-AE03-DD80CBCD947C}"/>
              </a:ext>
            </a:extLst>
          </p:cNvPr>
          <p:cNvSpPr/>
          <p:nvPr/>
        </p:nvSpPr>
        <p:spPr>
          <a:xfrm>
            <a:off x="7276664" y="6334323"/>
            <a:ext cx="4754058" cy="307777"/>
          </a:xfrm>
          <a:prstGeom prst="rect">
            <a:avLst/>
          </a:prstGeom>
        </p:spPr>
        <p:txBody>
          <a:bodyPr wrap="none">
            <a:spAutoFit/>
          </a:bodyPr>
          <a:lstStyle/>
          <a:p>
            <a:r>
              <a:rPr lang="en-US" sz="1400" dirty="0">
                <a:hlinkClick r:id="rId3"/>
              </a:rPr>
              <a:t>https://link.springer.com/article/10.3758/s13421-019-00918-4</a:t>
            </a:r>
            <a:r>
              <a:rPr lang="en-US" sz="1400" dirty="0"/>
              <a:t> </a:t>
            </a:r>
          </a:p>
        </p:txBody>
      </p:sp>
    </p:spTree>
    <p:extLst>
      <p:ext uri="{BB962C8B-B14F-4D97-AF65-F5344CB8AC3E}">
        <p14:creationId xmlns:p14="http://schemas.microsoft.com/office/powerpoint/2010/main" val="245461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957D-9592-4200-93A1-842E4EC9288F}"/>
              </a:ext>
            </a:extLst>
          </p:cNvPr>
          <p:cNvSpPr>
            <a:spLocks noGrp="1"/>
          </p:cNvSpPr>
          <p:nvPr>
            <p:ph type="title"/>
          </p:nvPr>
        </p:nvSpPr>
        <p:spPr>
          <a:xfrm>
            <a:off x="161277" y="215900"/>
            <a:ext cx="11869445" cy="10414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Comparison – Practice Calculating Volumes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Wedges, Spheroids, Spherical Cone, Half Cone</a:t>
            </a:r>
          </a:p>
        </p:txBody>
      </p:sp>
      <p:graphicFrame>
        <p:nvGraphicFramePr>
          <p:cNvPr id="3" name="Table 2">
            <a:extLst>
              <a:ext uri="{FF2B5EF4-FFF2-40B4-BE49-F238E27FC236}">
                <a16:creationId xmlns:a16="http://schemas.microsoft.com/office/drawing/2014/main" id="{9C24189E-DDC5-409B-AA4C-9967964BDFE2}"/>
              </a:ext>
            </a:extLst>
          </p:cNvPr>
          <p:cNvGraphicFramePr>
            <a:graphicFrameLocks noGrp="1"/>
          </p:cNvGraphicFramePr>
          <p:nvPr/>
        </p:nvGraphicFramePr>
        <p:xfrm>
          <a:off x="727969" y="1426746"/>
          <a:ext cx="11108431" cy="4876800"/>
        </p:xfrm>
        <a:graphic>
          <a:graphicData uri="http://schemas.openxmlformats.org/drawingml/2006/table">
            <a:tbl>
              <a:tblPr firstRow="1" bandRow="1">
                <a:tableStyleId>{5C22544A-7EE6-4342-B048-85BDC9FD1C3A}</a:tableStyleId>
              </a:tblPr>
              <a:tblGrid>
                <a:gridCol w="2370831">
                  <a:extLst>
                    <a:ext uri="{9D8B030D-6E8A-4147-A177-3AD203B41FA5}">
                      <a16:colId xmlns:a16="http://schemas.microsoft.com/office/drawing/2014/main" val="2492913938"/>
                    </a:ext>
                  </a:extLst>
                </a:gridCol>
                <a:gridCol w="4686300">
                  <a:extLst>
                    <a:ext uri="{9D8B030D-6E8A-4147-A177-3AD203B41FA5}">
                      <a16:colId xmlns:a16="http://schemas.microsoft.com/office/drawing/2014/main" val="653113631"/>
                    </a:ext>
                  </a:extLst>
                </a:gridCol>
                <a:gridCol w="4051300">
                  <a:extLst>
                    <a:ext uri="{9D8B030D-6E8A-4147-A177-3AD203B41FA5}">
                      <a16:colId xmlns:a16="http://schemas.microsoft.com/office/drawing/2014/main" val="3738192056"/>
                    </a:ext>
                  </a:extLst>
                </a:gridCol>
              </a:tblGrid>
              <a:tr h="1035368">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3600" dirty="0">
                          <a:latin typeface="Times New Roman" panose="02020603050405020304" pitchFamily="18" charset="0"/>
                          <a:cs typeface="Times New Roman" panose="02020603050405020304" pitchFamily="18" charset="0"/>
                        </a:rPr>
                        <a:t>Grouped Practice</a:t>
                      </a:r>
                    </a:p>
                  </a:txBody>
                  <a:tcPr/>
                </a:tc>
                <a:tc>
                  <a:txBody>
                    <a:bodyPr/>
                    <a:lstStyle/>
                    <a:p>
                      <a:r>
                        <a:rPr lang="en-US" sz="3600" dirty="0">
                          <a:latin typeface="Times New Roman" panose="02020603050405020304" pitchFamily="18" charset="0"/>
                          <a:cs typeface="Times New Roman" panose="02020603050405020304" pitchFamily="18" charset="0"/>
                        </a:rPr>
                        <a:t>Interleaved Practice</a:t>
                      </a:r>
                    </a:p>
                  </a:txBody>
                  <a:tcPr/>
                </a:tc>
                <a:extLst>
                  <a:ext uri="{0D108BD9-81ED-4DB2-BD59-A6C34878D82A}">
                    <a16:rowId xmlns:a16="http://schemas.microsoft.com/office/drawing/2014/main" val="312176996"/>
                  </a:ext>
                </a:extLst>
              </a:tr>
              <a:tr h="1353793">
                <a:tc>
                  <a:txBody>
                    <a:bodyPr/>
                    <a:lstStyle/>
                    <a:p>
                      <a:r>
                        <a:rPr lang="en-US" sz="3200" dirty="0">
                          <a:latin typeface="Times New Roman" panose="02020603050405020304" pitchFamily="18" charset="0"/>
                          <a:cs typeface="Times New Roman" panose="02020603050405020304" pitchFamily="18" charset="0"/>
                        </a:rPr>
                        <a:t>Practice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4 problems with wedges,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4 problems with spheroids,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Same problems, but sequence was mixed</a:t>
                      </a:r>
                    </a:p>
                  </a:txBody>
                  <a:tcPr/>
                </a:tc>
                <a:extLst>
                  <a:ext uri="{0D108BD9-81ED-4DB2-BD59-A6C34878D82A}">
                    <a16:rowId xmlns:a16="http://schemas.microsoft.com/office/drawing/2014/main" val="717792690"/>
                  </a:ext>
                </a:extLst>
              </a:tr>
              <a:tr h="575204">
                <a:tc>
                  <a:txBody>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5311980"/>
                  </a:ext>
                </a:extLst>
              </a:tr>
              <a:tr h="575204">
                <a:tc>
                  <a:txBody>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8623351"/>
                  </a:ext>
                </a:extLst>
              </a:tr>
            </a:tbl>
          </a:graphicData>
        </a:graphic>
      </p:graphicFrame>
      <p:sp>
        <p:nvSpPr>
          <p:cNvPr id="4" name="TextBox 3">
            <a:extLst>
              <a:ext uri="{FF2B5EF4-FFF2-40B4-BE49-F238E27FC236}">
                <a16:creationId xmlns:a16="http://schemas.microsoft.com/office/drawing/2014/main" id="{AB9CF772-E5F0-4CE7-B536-7C021CB7A35F}"/>
              </a:ext>
            </a:extLst>
          </p:cNvPr>
          <p:cNvSpPr txBox="1"/>
          <p:nvPr/>
        </p:nvSpPr>
        <p:spPr>
          <a:xfrm>
            <a:off x="2002453" y="6472823"/>
            <a:ext cx="10189547" cy="338554"/>
          </a:xfrm>
          <a:prstGeom prst="rect">
            <a:avLst/>
          </a:prstGeom>
          <a:noFill/>
        </p:spPr>
        <p:txBody>
          <a:bodyPr wrap="square" rtlCol="0">
            <a:spAutoFit/>
          </a:bodyPr>
          <a:lstStyle/>
          <a:p>
            <a:r>
              <a:rPr lang="en-US" sz="1600" dirty="0"/>
              <a:t>D. Rohrer &amp; K. Taylor, The shuffling of mathematics problems improves learning, </a:t>
            </a:r>
            <a:r>
              <a:rPr lang="en-US" sz="1600" i="1" dirty="0"/>
              <a:t>Instructional Science </a:t>
            </a:r>
            <a:r>
              <a:rPr lang="en-US" sz="1600" dirty="0"/>
              <a:t>35 (2007), 481-498</a:t>
            </a:r>
          </a:p>
        </p:txBody>
      </p:sp>
    </p:spTree>
    <p:extLst>
      <p:ext uri="{BB962C8B-B14F-4D97-AF65-F5344CB8AC3E}">
        <p14:creationId xmlns:p14="http://schemas.microsoft.com/office/powerpoint/2010/main" val="236682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957D-9592-4200-93A1-842E4EC9288F}"/>
              </a:ext>
            </a:extLst>
          </p:cNvPr>
          <p:cNvSpPr>
            <a:spLocks noGrp="1"/>
          </p:cNvSpPr>
          <p:nvPr>
            <p:ph type="title"/>
          </p:nvPr>
        </p:nvSpPr>
        <p:spPr>
          <a:xfrm>
            <a:off x="161277" y="215900"/>
            <a:ext cx="11869445" cy="10414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Comparison – Practice Calculating Volumes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Wedges, Spheroids, Spherical Cone, Half Cone</a:t>
            </a:r>
          </a:p>
        </p:txBody>
      </p:sp>
      <p:graphicFrame>
        <p:nvGraphicFramePr>
          <p:cNvPr id="3" name="Table 2">
            <a:extLst>
              <a:ext uri="{FF2B5EF4-FFF2-40B4-BE49-F238E27FC236}">
                <a16:creationId xmlns:a16="http://schemas.microsoft.com/office/drawing/2014/main" id="{9C24189E-DDC5-409B-AA4C-9967964BDFE2}"/>
              </a:ext>
            </a:extLst>
          </p:cNvPr>
          <p:cNvGraphicFramePr>
            <a:graphicFrameLocks noGrp="1"/>
          </p:cNvGraphicFramePr>
          <p:nvPr/>
        </p:nvGraphicFramePr>
        <p:xfrm>
          <a:off x="711200" y="1426746"/>
          <a:ext cx="11125200" cy="48768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492913938"/>
                    </a:ext>
                  </a:extLst>
                </a:gridCol>
                <a:gridCol w="4686300">
                  <a:extLst>
                    <a:ext uri="{9D8B030D-6E8A-4147-A177-3AD203B41FA5}">
                      <a16:colId xmlns:a16="http://schemas.microsoft.com/office/drawing/2014/main" val="653113631"/>
                    </a:ext>
                  </a:extLst>
                </a:gridCol>
                <a:gridCol w="4051300">
                  <a:extLst>
                    <a:ext uri="{9D8B030D-6E8A-4147-A177-3AD203B41FA5}">
                      <a16:colId xmlns:a16="http://schemas.microsoft.com/office/drawing/2014/main" val="3738192056"/>
                    </a:ext>
                  </a:extLst>
                </a:gridCol>
              </a:tblGrid>
              <a:tr h="1035368">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3600" dirty="0">
                          <a:latin typeface="Times New Roman" panose="02020603050405020304" pitchFamily="18" charset="0"/>
                          <a:cs typeface="Times New Roman" panose="02020603050405020304" pitchFamily="18" charset="0"/>
                        </a:rPr>
                        <a:t>Grouped Practice</a:t>
                      </a:r>
                    </a:p>
                  </a:txBody>
                  <a:tcPr/>
                </a:tc>
                <a:tc>
                  <a:txBody>
                    <a:bodyPr/>
                    <a:lstStyle/>
                    <a:p>
                      <a:r>
                        <a:rPr lang="en-US" sz="3600" dirty="0">
                          <a:latin typeface="Times New Roman" panose="02020603050405020304" pitchFamily="18" charset="0"/>
                          <a:cs typeface="Times New Roman" panose="02020603050405020304" pitchFamily="18" charset="0"/>
                        </a:rPr>
                        <a:t>Interleaved Practice</a:t>
                      </a:r>
                    </a:p>
                  </a:txBody>
                  <a:tcPr/>
                </a:tc>
                <a:extLst>
                  <a:ext uri="{0D108BD9-81ED-4DB2-BD59-A6C34878D82A}">
                    <a16:rowId xmlns:a16="http://schemas.microsoft.com/office/drawing/2014/main" val="312176996"/>
                  </a:ext>
                </a:extLst>
              </a:tr>
              <a:tr h="1353793">
                <a:tc>
                  <a:txBody>
                    <a:bodyPr/>
                    <a:lstStyle/>
                    <a:p>
                      <a:r>
                        <a:rPr lang="en-US" sz="3200" dirty="0">
                          <a:latin typeface="Times New Roman" panose="02020603050405020304" pitchFamily="18" charset="0"/>
                          <a:cs typeface="Times New Roman" panose="02020603050405020304" pitchFamily="18" charset="0"/>
                        </a:rPr>
                        <a:t>Practice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4 problems with wedges,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4 problems with spheroids,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Same problems, but sequence was mixed</a:t>
                      </a:r>
                    </a:p>
                  </a:txBody>
                  <a:tcPr/>
                </a:tc>
                <a:extLst>
                  <a:ext uri="{0D108BD9-81ED-4DB2-BD59-A6C34878D82A}">
                    <a16:rowId xmlns:a16="http://schemas.microsoft.com/office/drawing/2014/main" val="717792690"/>
                  </a:ext>
                </a:extLst>
              </a:tr>
              <a:tr h="575204">
                <a:tc>
                  <a:txBody>
                    <a:bodyPr/>
                    <a:lstStyle/>
                    <a:p>
                      <a:r>
                        <a:rPr lang="en-US" sz="3200" dirty="0">
                          <a:latin typeface="Times New Roman" panose="02020603050405020304" pitchFamily="18" charset="0"/>
                          <a:cs typeface="Times New Roman" panose="02020603050405020304" pitchFamily="18" charset="0"/>
                        </a:rPr>
                        <a:t>Score During Practice</a:t>
                      </a:r>
                    </a:p>
                  </a:txBody>
                  <a:tcPr/>
                </a:tc>
                <a:tc>
                  <a:txBody>
                    <a:bodyPr/>
                    <a:lstStyle/>
                    <a:p>
                      <a:r>
                        <a:rPr lang="en-US" sz="3200" dirty="0">
                          <a:latin typeface="Times New Roman" panose="02020603050405020304" pitchFamily="18" charset="0"/>
                          <a:cs typeface="Times New Roman" panose="02020603050405020304" pitchFamily="18" charset="0"/>
                        </a:rPr>
                        <a:t>89% correct</a:t>
                      </a:r>
                    </a:p>
                  </a:txBody>
                  <a:tcPr/>
                </a:tc>
                <a:tc>
                  <a:txBody>
                    <a:bodyPr/>
                    <a:lstStyle/>
                    <a:p>
                      <a:r>
                        <a:rPr lang="en-US" sz="3200" dirty="0">
                          <a:latin typeface="Times New Roman" panose="02020603050405020304" pitchFamily="18" charset="0"/>
                          <a:cs typeface="Times New Roman" panose="02020603050405020304" pitchFamily="18" charset="0"/>
                        </a:rPr>
                        <a:t>60% correct</a:t>
                      </a:r>
                    </a:p>
                  </a:txBody>
                  <a:tcPr/>
                </a:tc>
                <a:extLst>
                  <a:ext uri="{0D108BD9-81ED-4DB2-BD59-A6C34878D82A}">
                    <a16:rowId xmlns:a16="http://schemas.microsoft.com/office/drawing/2014/main" val="2645311980"/>
                  </a:ext>
                </a:extLst>
              </a:tr>
              <a:tr h="575204">
                <a:tc>
                  <a:txBody>
                    <a:bodyPr/>
                    <a:lstStyle/>
                    <a:p>
                      <a:r>
                        <a:rPr lang="en-US" sz="3200" dirty="0">
                          <a:latin typeface="Times New Roman" panose="02020603050405020304" pitchFamily="18" charset="0"/>
                          <a:cs typeface="Times New Roman" panose="02020603050405020304" pitchFamily="18" charset="0"/>
                        </a:rPr>
                        <a:t>Test 1 Week Later</a:t>
                      </a: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8623351"/>
                  </a:ext>
                </a:extLst>
              </a:tr>
            </a:tbl>
          </a:graphicData>
        </a:graphic>
      </p:graphicFrame>
    </p:spTree>
    <p:extLst>
      <p:ext uri="{BB962C8B-B14F-4D97-AF65-F5344CB8AC3E}">
        <p14:creationId xmlns:p14="http://schemas.microsoft.com/office/powerpoint/2010/main" val="328548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957D-9592-4200-93A1-842E4EC9288F}"/>
              </a:ext>
            </a:extLst>
          </p:cNvPr>
          <p:cNvSpPr>
            <a:spLocks noGrp="1"/>
          </p:cNvSpPr>
          <p:nvPr>
            <p:ph type="title"/>
          </p:nvPr>
        </p:nvSpPr>
        <p:spPr>
          <a:xfrm>
            <a:off x="161277" y="215900"/>
            <a:ext cx="11869445" cy="10414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Comparison – Practice Calculating Volumes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Wedges, Spheroids, Spherical Cone, Half Cone</a:t>
            </a:r>
          </a:p>
        </p:txBody>
      </p:sp>
      <p:graphicFrame>
        <p:nvGraphicFramePr>
          <p:cNvPr id="3" name="Table 2">
            <a:extLst>
              <a:ext uri="{FF2B5EF4-FFF2-40B4-BE49-F238E27FC236}">
                <a16:creationId xmlns:a16="http://schemas.microsoft.com/office/drawing/2014/main" id="{9C24189E-DDC5-409B-AA4C-9967964BDFE2}"/>
              </a:ext>
            </a:extLst>
          </p:cNvPr>
          <p:cNvGraphicFramePr>
            <a:graphicFrameLocks noGrp="1"/>
          </p:cNvGraphicFramePr>
          <p:nvPr/>
        </p:nvGraphicFramePr>
        <p:xfrm>
          <a:off x="711200" y="1426746"/>
          <a:ext cx="11125200" cy="48768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492913938"/>
                    </a:ext>
                  </a:extLst>
                </a:gridCol>
                <a:gridCol w="4686300">
                  <a:extLst>
                    <a:ext uri="{9D8B030D-6E8A-4147-A177-3AD203B41FA5}">
                      <a16:colId xmlns:a16="http://schemas.microsoft.com/office/drawing/2014/main" val="653113631"/>
                    </a:ext>
                  </a:extLst>
                </a:gridCol>
                <a:gridCol w="4051300">
                  <a:extLst>
                    <a:ext uri="{9D8B030D-6E8A-4147-A177-3AD203B41FA5}">
                      <a16:colId xmlns:a16="http://schemas.microsoft.com/office/drawing/2014/main" val="3738192056"/>
                    </a:ext>
                  </a:extLst>
                </a:gridCol>
              </a:tblGrid>
              <a:tr h="1035368">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3600" dirty="0">
                          <a:latin typeface="Times New Roman" panose="02020603050405020304" pitchFamily="18" charset="0"/>
                          <a:cs typeface="Times New Roman" panose="02020603050405020304" pitchFamily="18" charset="0"/>
                        </a:rPr>
                        <a:t>Grouped Practice</a:t>
                      </a:r>
                    </a:p>
                  </a:txBody>
                  <a:tcPr/>
                </a:tc>
                <a:tc>
                  <a:txBody>
                    <a:bodyPr/>
                    <a:lstStyle/>
                    <a:p>
                      <a:r>
                        <a:rPr lang="en-US" sz="3600" dirty="0">
                          <a:latin typeface="Times New Roman" panose="02020603050405020304" pitchFamily="18" charset="0"/>
                          <a:cs typeface="Times New Roman" panose="02020603050405020304" pitchFamily="18" charset="0"/>
                        </a:rPr>
                        <a:t>Interleaved Practice</a:t>
                      </a:r>
                    </a:p>
                  </a:txBody>
                  <a:tcPr/>
                </a:tc>
                <a:extLst>
                  <a:ext uri="{0D108BD9-81ED-4DB2-BD59-A6C34878D82A}">
                    <a16:rowId xmlns:a16="http://schemas.microsoft.com/office/drawing/2014/main" val="312176996"/>
                  </a:ext>
                </a:extLst>
              </a:tr>
              <a:tr h="1353793">
                <a:tc>
                  <a:txBody>
                    <a:bodyPr/>
                    <a:lstStyle/>
                    <a:p>
                      <a:r>
                        <a:rPr lang="en-US" sz="3200" dirty="0">
                          <a:latin typeface="Times New Roman" panose="02020603050405020304" pitchFamily="18" charset="0"/>
                          <a:cs typeface="Times New Roman" panose="02020603050405020304" pitchFamily="18" charset="0"/>
                        </a:rPr>
                        <a:t>Practice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4 problems with wedges,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4 problems with spheroids,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Same problems, but sequence was mixed</a:t>
                      </a:r>
                    </a:p>
                  </a:txBody>
                  <a:tcPr/>
                </a:tc>
                <a:extLst>
                  <a:ext uri="{0D108BD9-81ED-4DB2-BD59-A6C34878D82A}">
                    <a16:rowId xmlns:a16="http://schemas.microsoft.com/office/drawing/2014/main" val="717792690"/>
                  </a:ext>
                </a:extLst>
              </a:tr>
              <a:tr h="575204">
                <a:tc>
                  <a:txBody>
                    <a:bodyPr/>
                    <a:lstStyle/>
                    <a:p>
                      <a:r>
                        <a:rPr lang="en-US" sz="3200" dirty="0">
                          <a:latin typeface="Times New Roman" panose="02020603050405020304" pitchFamily="18" charset="0"/>
                          <a:cs typeface="Times New Roman" panose="02020603050405020304" pitchFamily="18" charset="0"/>
                        </a:rPr>
                        <a:t>Score During Practice</a:t>
                      </a:r>
                    </a:p>
                  </a:txBody>
                  <a:tcPr/>
                </a:tc>
                <a:tc>
                  <a:txBody>
                    <a:bodyPr/>
                    <a:lstStyle/>
                    <a:p>
                      <a:r>
                        <a:rPr lang="en-US" sz="3200" dirty="0">
                          <a:latin typeface="Times New Roman" panose="02020603050405020304" pitchFamily="18" charset="0"/>
                          <a:cs typeface="Times New Roman" panose="02020603050405020304" pitchFamily="18" charset="0"/>
                        </a:rPr>
                        <a:t>89% correct</a:t>
                      </a:r>
                    </a:p>
                  </a:txBody>
                  <a:tcPr/>
                </a:tc>
                <a:tc>
                  <a:txBody>
                    <a:bodyPr/>
                    <a:lstStyle/>
                    <a:p>
                      <a:r>
                        <a:rPr lang="en-US" sz="3200" dirty="0">
                          <a:latin typeface="Times New Roman" panose="02020603050405020304" pitchFamily="18" charset="0"/>
                          <a:cs typeface="Times New Roman" panose="02020603050405020304" pitchFamily="18" charset="0"/>
                        </a:rPr>
                        <a:t>60% correct</a:t>
                      </a:r>
                    </a:p>
                  </a:txBody>
                  <a:tcPr/>
                </a:tc>
                <a:extLst>
                  <a:ext uri="{0D108BD9-81ED-4DB2-BD59-A6C34878D82A}">
                    <a16:rowId xmlns:a16="http://schemas.microsoft.com/office/drawing/2014/main" val="2645311980"/>
                  </a:ext>
                </a:extLst>
              </a:tr>
              <a:tr h="575204">
                <a:tc>
                  <a:txBody>
                    <a:bodyPr/>
                    <a:lstStyle/>
                    <a:p>
                      <a:r>
                        <a:rPr lang="en-US" sz="3200" dirty="0">
                          <a:latin typeface="Times New Roman" panose="02020603050405020304" pitchFamily="18" charset="0"/>
                          <a:cs typeface="Times New Roman" panose="02020603050405020304" pitchFamily="18" charset="0"/>
                        </a:rPr>
                        <a:t>Test 1 Week Later</a:t>
                      </a:r>
                    </a:p>
                  </a:txBody>
                  <a:tcPr/>
                </a:tc>
                <a:tc>
                  <a:txBody>
                    <a:bodyPr/>
                    <a:lstStyle/>
                    <a:p>
                      <a:r>
                        <a:rPr lang="en-US" sz="3200" dirty="0">
                          <a:latin typeface="Times New Roman" panose="02020603050405020304" pitchFamily="18" charset="0"/>
                          <a:cs typeface="Times New Roman" panose="02020603050405020304" pitchFamily="18" charset="0"/>
                        </a:rPr>
                        <a:t>20% correct</a:t>
                      </a:r>
                    </a:p>
                  </a:txBody>
                  <a:tcPr/>
                </a:tc>
                <a:tc>
                  <a:txBody>
                    <a:bodyPr/>
                    <a:lstStyle/>
                    <a:p>
                      <a:r>
                        <a:rPr lang="en-US" sz="3200" dirty="0">
                          <a:latin typeface="Times New Roman" panose="02020603050405020304" pitchFamily="18" charset="0"/>
                          <a:cs typeface="Times New Roman" panose="02020603050405020304" pitchFamily="18" charset="0"/>
                        </a:rPr>
                        <a:t>63% correct</a:t>
                      </a:r>
                    </a:p>
                  </a:txBody>
                  <a:tcPr/>
                </a:tc>
                <a:extLst>
                  <a:ext uri="{0D108BD9-81ED-4DB2-BD59-A6C34878D82A}">
                    <a16:rowId xmlns:a16="http://schemas.microsoft.com/office/drawing/2014/main" val="1258623351"/>
                  </a:ext>
                </a:extLst>
              </a:tr>
            </a:tbl>
          </a:graphicData>
        </a:graphic>
      </p:graphicFrame>
      <p:sp>
        <p:nvSpPr>
          <p:cNvPr id="6" name="TextBox 5">
            <a:extLst>
              <a:ext uri="{FF2B5EF4-FFF2-40B4-BE49-F238E27FC236}">
                <a16:creationId xmlns:a16="http://schemas.microsoft.com/office/drawing/2014/main" id="{3BF836DF-33EA-4BF0-BFDD-343AB623875C}"/>
              </a:ext>
            </a:extLst>
          </p:cNvPr>
          <p:cNvSpPr txBox="1"/>
          <p:nvPr/>
        </p:nvSpPr>
        <p:spPr>
          <a:xfrm>
            <a:off x="710242" y="6400800"/>
            <a:ext cx="11123110" cy="400110"/>
          </a:xfrm>
          <a:prstGeom prst="rect">
            <a:avLst/>
          </a:prstGeom>
          <a:noFill/>
        </p:spPr>
        <p:txBody>
          <a:bodyPr wrap="none" rtlCol="0">
            <a:spAutoFit/>
          </a:bodyPr>
          <a:lstStyle/>
          <a:p>
            <a:r>
              <a:rPr lang="en-US" sz="2000" b="1" i="1" dirty="0">
                <a:solidFill>
                  <a:srgbClr val="0070C0"/>
                </a:solidFill>
              </a:rPr>
              <a:t>My 1</a:t>
            </a:r>
            <a:r>
              <a:rPr lang="en-US" sz="2000" b="1" i="1" baseline="30000" dirty="0">
                <a:solidFill>
                  <a:srgbClr val="0070C0"/>
                </a:solidFill>
              </a:rPr>
              <a:t>st</a:t>
            </a:r>
            <a:r>
              <a:rPr lang="en-US" sz="2000" b="1" i="1" dirty="0">
                <a:solidFill>
                  <a:srgbClr val="0070C0"/>
                </a:solidFill>
              </a:rPr>
              <a:t>-generation students miss these questions at about twice the rate of non-first generation students</a:t>
            </a:r>
          </a:p>
        </p:txBody>
      </p:sp>
      <p:sp>
        <p:nvSpPr>
          <p:cNvPr id="4" name="TextBox 3">
            <a:extLst>
              <a:ext uri="{FF2B5EF4-FFF2-40B4-BE49-F238E27FC236}">
                <a16:creationId xmlns:a16="http://schemas.microsoft.com/office/drawing/2014/main" id="{2C30F509-7008-58A7-BBCD-16292186469F}"/>
              </a:ext>
            </a:extLst>
          </p:cNvPr>
          <p:cNvSpPr txBox="1"/>
          <p:nvPr/>
        </p:nvSpPr>
        <p:spPr>
          <a:xfrm>
            <a:off x="5867400" y="4419600"/>
            <a:ext cx="1492716" cy="646331"/>
          </a:xfrm>
          <a:prstGeom prst="rect">
            <a:avLst/>
          </a:prstGeom>
          <a:noFill/>
        </p:spPr>
        <p:txBody>
          <a:bodyPr wrap="none" rtlCol="0">
            <a:spAutoFit/>
          </a:bodyPr>
          <a:lstStyle/>
          <a:p>
            <a:r>
              <a:rPr lang="en-US" sz="3600" i="1" dirty="0">
                <a:solidFill>
                  <a:srgbClr val="FF0000"/>
                </a:solidFill>
                <a:latin typeface="Times New Roman" panose="02020603050405020304" pitchFamily="18" charset="0"/>
                <a:cs typeface="Times New Roman" panose="02020603050405020304" pitchFamily="18" charset="0"/>
              </a:rPr>
              <a:t>Fooled</a:t>
            </a:r>
            <a:endParaRPr 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1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C5A82-5C1F-53CE-B2A6-215E625B84EC}"/>
              </a:ext>
            </a:extLst>
          </p:cNvPr>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Please read this handout before the presentation:</a:t>
            </a:r>
          </a:p>
        </p:txBody>
      </p:sp>
      <p:pic>
        <p:nvPicPr>
          <p:cNvPr id="6" name="Picture 5">
            <a:extLst>
              <a:ext uri="{FF2B5EF4-FFF2-40B4-BE49-F238E27FC236}">
                <a16:creationId xmlns:a16="http://schemas.microsoft.com/office/drawing/2014/main" id="{E3C1E644-B4D4-FC13-B3EC-947FC3D33E09}"/>
              </a:ext>
            </a:extLst>
          </p:cNvPr>
          <p:cNvPicPr>
            <a:picLocks noChangeAspect="1"/>
          </p:cNvPicPr>
          <p:nvPr/>
        </p:nvPicPr>
        <p:blipFill>
          <a:blip r:embed="rId2"/>
          <a:stretch>
            <a:fillRect/>
          </a:stretch>
        </p:blipFill>
        <p:spPr>
          <a:xfrm>
            <a:off x="977758" y="2068712"/>
            <a:ext cx="10819794" cy="3036688"/>
          </a:xfrm>
          <a:prstGeom prst="rect">
            <a:avLst/>
          </a:prstGeom>
          <a:ln>
            <a:solidFill>
              <a:schemeClr val="tx1"/>
            </a:solidFill>
          </a:ln>
        </p:spPr>
      </p:pic>
    </p:spTree>
    <p:extLst>
      <p:ext uri="{BB962C8B-B14F-4D97-AF65-F5344CB8AC3E}">
        <p14:creationId xmlns:p14="http://schemas.microsoft.com/office/powerpoint/2010/main" val="338778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DE4A-7BDE-4E9F-9304-9F88FC23BB81}"/>
              </a:ext>
            </a:extLst>
          </p:cNvPr>
          <p:cNvSpPr>
            <a:spLocks noGrp="1"/>
          </p:cNvSpPr>
          <p:nvPr>
            <p:ph type="title"/>
          </p:nvPr>
        </p:nvSpPr>
        <p:spPr>
          <a:xfrm>
            <a:off x="609600" y="274638"/>
            <a:ext cx="10972800" cy="563562"/>
          </a:xfrm>
        </p:spPr>
        <p:txBody>
          <a:bodyPr/>
          <a:lstStyle/>
          <a:p>
            <a:r>
              <a:rPr lang="en-US" dirty="0">
                <a:latin typeface="Times New Roman" panose="02020603050405020304" pitchFamily="18" charset="0"/>
                <a:cs typeface="Times New Roman" panose="02020603050405020304" pitchFamily="18" charset="0"/>
              </a:rPr>
              <a:t>Inspiration #2</a:t>
            </a:r>
          </a:p>
        </p:txBody>
      </p:sp>
      <p:sp>
        <p:nvSpPr>
          <p:cNvPr id="3" name="Content Placeholder 2">
            <a:extLst>
              <a:ext uri="{FF2B5EF4-FFF2-40B4-BE49-F238E27FC236}">
                <a16:creationId xmlns:a16="http://schemas.microsoft.com/office/drawing/2014/main" id="{1E7DA368-EB62-4B91-BF4A-04688D104E3E}"/>
              </a:ext>
            </a:extLst>
          </p:cNvPr>
          <p:cNvSpPr>
            <a:spLocks noGrp="1"/>
          </p:cNvSpPr>
          <p:nvPr>
            <p:ph idx="1"/>
          </p:nvPr>
        </p:nvSpPr>
        <p:spPr>
          <a:xfrm>
            <a:off x="5828135" y="1180653"/>
            <a:ext cx="6159034" cy="4534347"/>
          </a:xfrm>
        </p:spPr>
        <p:txBody>
          <a:bodyPr/>
          <a:lstStyle/>
          <a:p>
            <a:pPr marL="0" indent="0">
              <a:buNone/>
            </a:pPr>
            <a:r>
              <a:rPr lang="en-US" i="1" dirty="0">
                <a:latin typeface="Times New Roman" panose="02020603050405020304" pitchFamily="18" charset="0"/>
                <a:cs typeface="Times New Roman" panose="02020603050405020304" pitchFamily="18" charset="0"/>
              </a:rPr>
              <a:t>Strategies you can incorporate into any course to improve student metacognition, study skills, and motivation.</a:t>
            </a:r>
          </a:p>
          <a:p>
            <a:r>
              <a:rPr lang="en-US" dirty="0">
                <a:latin typeface="Times New Roman" panose="02020603050405020304" pitchFamily="18" charset="0"/>
                <a:cs typeface="Times New Roman" panose="02020603050405020304" pitchFamily="18" charset="0"/>
              </a:rPr>
              <a:t>Developed 50-min. lecture</a:t>
            </a:r>
          </a:p>
          <a:p>
            <a:r>
              <a:rPr lang="en-US" dirty="0">
                <a:latin typeface="Times New Roman" panose="02020603050405020304" pitchFamily="18" charset="0"/>
                <a:cs typeface="Times New Roman" panose="02020603050405020304" pitchFamily="18" charset="0"/>
              </a:rPr>
              <a:t>Gave in G. Chem. classes </a:t>
            </a:r>
          </a:p>
          <a:p>
            <a:r>
              <a:rPr lang="en-US" dirty="0">
                <a:latin typeface="Times New Roman" panose="02020603050405020304" pitchFamily="18" charset="0"/>
                <a:cs typeface="Times New Roman" panose="02020603050405020304" pitchFamily="18" charset="0"/>
              </a:rPr>
              <a:t>Best: after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major exam.</a:t>
            </a:r>
          </a:p>
          <a:p>
            <a:r>
              <a:rPr lang="en-US" dirty="0">
                <a:latin typeface="Times New Roman" panose="02020603050405020304" pitchFamily="18" charset="0"/>
                <a:cs typeface="Times New Roman" panose="02020603050405020304" pitchFamily="18" charset="0"/>
              </a:rPr>
              <a:t>Demonstrated positive outcomes.</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2729A2-546B-4D34-B2BB-058AB757A9CE}"/>
              </a:ext>
            </a:extLst>
          </p:cNvPr>
          <p:cNvPicPr>
            <a:picLocks noChangeAspect="1"/>
          </p:cNvPicPr>
          <p:nvPr/>
        </p:nvPicPr>
        <p:blipFill>
          <a:blip r:embed="rId2"/>
          <a:stretch>
            <a:fillRect/>
          </a:stretch>
        </p:blipFill>
        <p:spPr>
          <a:xfrm>
            <a:off x="51047" y="1549697"/>
            <a:ext cx="3488066" cy="5081752"/>
          </a:xfrm>
          <a:prstGeom prst="rect">
            <a:avLst/>
          </a:prstGeom>
        </p:spPr>
      </p:pic>
      <p:pic>
        <p:nvPicPr>
          <p:cNvPr id="5" name="Picture 4">
            <a:extLst>
              <a:ext uri="{FF2B5EF4-FFF2-40B4-BE49-F238E27FC236}">
                <a16:creationId xmlns:a16="http://schemas.microsoft.com/office/drawing/2014/main" id="{19CD6B36-E4C9-463C-9383-EB749DE15928}"/>
              </a:ext>
            </a:extLst>
          </p:cNvPr>
          <p:cNvPicPr>
            <a:picLocks noChangeAspect="1"/>
          </p:cNvPicPr>
          <p:nvPr/>
        </p:nvPicPr>
        <p:blipFill>
          <a:blip r:embed="rId3"/>
          <a:stretch>
            <a:fillRect/>
          </a:stretch>
        </p:blipFill>
        <p:spPr>
          <a:xfrm>
            <a:off x="3657600" y="3972218"/>
            <a:ext cx="1752600" cy="2628899"/>
          </a:xfrm>
          <a:prstGeom prst="rect">
            <a:avLst/>
          </a:prstGeom>
        </p:spPr>
      </p:pic>
      <p:sp>
        <p:nvSpPr>
          <p:cNvPr id="6" name="Rectangle 5">
            <a:extLst>
              <a:ext uri="{FF2B5EF4-FFF2-40B4-BE49-F238E27FC236}">
                <a16:creationId xmlns:a16="http://schemas.microsoft.com/office/drawing/2014/main" id="{C1F04189-BFA4-4C11-8382-0BE0E44BCA52}"/>
              </a:ext>
            </a:extLst>
          </p:cNvPr>
          <p:cNvSpPr/>
          <p:nvPr/>
        </p:nvSpPr>
        <p:spPr>
          <a:xfrm>
            <a:off x="3573884" y="6544736"/>
            <a:ext cx="2230482" cy="276999"/>
          </a:xfrm>
          <a:prstGeom prst="rect">
            <a:avLst/>
          </a:prstGeom>
        </p:spPr>
        <p:txBody>
          <a:bodyPr wrap="none">
            <a:spAutoFit/>
          </a:bodyPr>
          <a:lstStyle/>
          <a:p>
            <a:r>
              <a:rPr lang="en-US" sz="1200" dirty="0">
                <a:hlinkClick r:id="rId4"/>
              </a:rPr>
              <a:t>https://faculty.lsu.edu/smcgui1/</a:t>
            </a:r>
            <a:r>
              <a:rPr lang="en-US" sz="1200" dirty="0"/>
              <a:t> </a:t>
            </a:r>
          </a:p>
        </p:txBody>
      </p:sp>
      <p:sp>
        <p:nvSpPr>
          <p:cNvPr id="7" name="TextBox 6">
            <a:extLst>
              <a:ext uri="{FF2B5EF4-FFF2-40B4-BE49-F238E27FC236}">
                <a16:creationId xmlns:a16="http://schemas.microsoft.com/office/drawing/2014/main" id="{62A60769-CB42-43E4-B1F3-D42F32A0FF7C}"/>
              </a:ext>
            </a:extLst>
          </p:cNvPr>
          <p:cNvSpPr txBox="1"/>
          <p:nvPr/>
        </p:nvSpPr>
        <p:spPr>
          <a:xfrm>
            <a:off x="5493916" y="5943600"/>
            <a:ext cx="4603633" cy="369332"/>
          </a:xfrm>
          <a:prstGeom prst="rect">
            <a:avLst/>
          </a:prstGeom>
          <a:noFill/>
        </p:spPr>
        <p:txBody>
          <a:bodyPr wrap="none" rtlCol="0">
            <a:spAutoFit/>
          </a:bodyPr>
          <a:lstStyle/>
          <a:p>
            <a:r>
              <a:rPr lang="en-US" i="1" dirty="0"/>
              <a:t>[Keynote speaker, 2019 AAC&amp;U STEM, Chicago]</a:t>
            </a:r>
          </a:p>
        </p:txBody>
      </p:sp>
    </p:spTree>
    <p:extLst>
      <p:ext uri="{BB962C8B-B14F-4D97-AF65-F5344CB8AC3E}">
        <p14:creationId xmlns:p14="http://schemas.microsoft.com/office/powerpoint/2010/main" val="415868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E3F5-0531-4B15-9DDE-515BECA01D13}"/>
              </a:ext>
            </a:extLst>
          </p:cNvPr>
          <p:cNvSpPr>
            <a:spLocks noGrp="1"/>
          </p:cNvSpPr>
          <p:nvPr>
            <p:ph type="ctrTitle"/>
          </p:nvPr>
        </p:nvSpPr>
        <p:spPr/>
        <p:txBody>
          <a:bodyPr/>
          <a:lstStyle/>
          <a:p>
            <a:r>
              <a:rPr lang="en-US" altLang="en-US" dirty="0">
                <a:latin typeface="Times New Roman" panose="02020603050405020304" pitchFamily="18" charset="0"/>
                <a:cs typeface="Times New Roman" panose="02020603050405020304" pitchFamily="18" charset="0"/>
              </a:rPr>
              <a:t>What was done in 2 courses</a:t>
            </a:r>
            <a:br>
              <a:rPr lang="en-US" alt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33760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2183-315B-4633-A6DA-6FFDF919142F}"/>
              </a:ext>
            </a:extLst>
          </p:cNvPr>
          <p:cNvSpPr>
            <a:spLocks noGrp="1"/>
          </p:cNvSpPr>
          <p:nvPr>
            <p:ph type="title"/>
          </p:nvPr>
        </p:nvSpPr>
        <p:spPr>
          <a:xfrm>
            <a:off x="29066" y="213520"/>
            <a:ext cx="12115800" cy="1234280"/>
          </a:xfrm>
        </p:spPr>
        <p:txBody>
          <a:bodyPr/>
          <a:lstStyle/>
          <a:p>
            <a:r>
              <a:rPr lang="en-US" dirty="0">
                <a:latin typeface="Times New Roman" panose="02020603050405020304" pitchFamily="18" charset="0"/>
                <a:cs typeface="Times New Roman" panose="02020603050405020304" pitchFamily="18" charset="0"/>
              </a:rPr>
              <a:t>Modifications to course metacognitive instruction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Acc. to </a:t>
            </a:r>
            <a:r>
              <a:rPr lang="en-US" i="1" dirty="0">
                <a:latin typeface="Times New Roman" panose="02020603050405020304" pitchFamily="18" charset="0"/>
                <a:cs typeface="Times New Roman" panose="02020603050405020304" pitchFamily="18" charset="0"/>
              </a:rPr>
              <a:t>Make It Stick </a:t>
            </a:r>
            <a:r>
              <a:rPr lang="en-US" dirty="0">
                <a:latin typeface="Times New Roman" panose="02020603050405020304" pitchFamily="18" charset="0"/>
                <a:cs typeface="Times New Roman" panose="02020603050405020304" pitchFamily="18" charset="0"/>
              </a:rPr>
              <a:t>principles:</a:t>
            </a:r>
          </a:p>
        </p:txBody>
      </p:sp>
      <p:sp>
        <p:nvSpPr>
          <p:cNvPr id="3" name="Content Placeholder 2">
            <a:extLst>
              <a:ext uri="{FF2B5EF4-FFF2-40B4-BE49-F238E27FC236}">
                <a16:creationId xmlns:a16="http://schemas.microsoft.com/office/drawing/2014/main" id="{06FDE473-D155-4796-871B-CE505EB6C765}"/>
              </a:ext>
            </a:extLst>
          </p:cNvPr>
          <p:cNvSpPr>
            <a:spLocks noGrp="1"/>
          </p:cNvSpPr>
          <p:nvPr>
            <p:ph idx="1"/>
          </p:nvPr>
        </p:nvSpPr>
        <p:spPr>
          <a:xfrm>
            <a:off x="609600" y="1828800"/>
            <a:ext cx="10972800" cy="4876799"/>
          </a:xfrm>
        </p:spPr>
        <p:txBody>
          <a:bodyPr/>
          <a:lstStyle/>
          <a:p>
            <a:pPr lvl="1"/>
            <a:r>
              <a:rPr lang="en-US" sz="3600" b="1" dirty="0">
                <a:latin typeface="Times New Roman" panose="02020603050405020304" pitchFamily="18" charset="0"/>
                <a:cs typeface="Times New Roman" panose="02020603050405020304" pitchFamily="18" charset="0"/>
              </a:rPr>
              <a:t>Spaced</a:t>
            </a:r>
            <a:r>
              <a:rPr lang="en-US" sz="3600" dirty="0">
                <a:latin typeface="Times New Roman" panose="02020603050405020304" pitchFamily="18" charset="0"/>
                <a:cs typeface="Times New Roman" panose="02020603050405020304" pitchFamily="18" charset="0"/>
              </a:rPr>
              <a:t>: </a:t>
            </a:r>
          </a:p>
          <a:p>
            <a:pPr lvl="2"/>
            <a:r>
              <a:rPr lang="en-US" sz="3200" dirty="0">
                <a:latin typeface="Times New Roman" panose="02020603050405020304" pitchFamily="18" charset="0"/>
                <a:cs typeface="Times New Roman" panose="02020603050405020304" pitchFamily="18" charset="0"/>
              </a:rPr>
              <a:t>Instead of ‘one and done,’ all semester long</a:t>
            </a:r>
          </a:p>
          <a:p>
            <a:pPr lvl="2"/>
            <a:r>
              <a:rPr lang="en-US" sz="3200" dirty="0">
                <a:latin typeface="Times New Roman" panose="02020603050405020304" pitchFamily="18" charset="0"/>
                <a:cs typeface="Times New Roman" panose="02020603050405020304" pitchFamily="18" charset="0"/>
              </a:rPr>
              <a:t>Weekly short lessons as screencast videos (~ 6 min.)</a:t>
            </a:r>
          </a:p>
          <a:p>
            <a:pPr lvl="2"/>
            <a:r>
              <a:rPr lang="en-US" sz="3200" dirty="0">
                <a:latin typeface="Times New Roman" panose="02020603050405020304" pitchFamily="18" charset="0"/>
                <a:cs typeface="Times New Roman" panose="02020603050405020304" pitchFamily="18" charset="0"/>
              </a:rPr>
              <a:t>Assigned for weekends</a:t>
            </a:r>
          </a:p>
          <a:p>
            <a:pPr lvl="1"/>
            <a:r>
              <a:rPr lang="en-US" sz="3600" b="1" dirty="0">
                <a:latin typeface="Times New Roman" panose="02020603050405020304" pitchFamily="18" charset="0"/>
                <a:cs typeface="Times New Roman" panose="02020603050405020304" pitchFamily="18" charset="0"/>
              </a:rPr>
              <a:t>Interleaved</a:t>
            </a:r>
          </a:p>
          <a:p>
            <a:pPr lvl="1"/>
            <a:r>
              <a:rPr lang="en-US" sz="3600" b="1" dirty="0">
                <a:latin typeface="Times New Roman" panose="02020603050405020304" pitchFamily="18" charset="0"/>
                <a:cs typeface="Times New Roman" panose="02020603050405020304" pitchFamily="18" charset="0"/>
              </a:rPr>
              <a:t>Testing</a:t>
            </a:r>
          </a:p>
          <a:p>
            <a:pPr lvl="2"/>
            <a:r>
              <a:rPr lang="en-US" sz="3200"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tart of each Monday class: 2-min. quiz on video content</a:t>
            </a:r>
          </a:p>
        </p:txBody>
      </p:sp>
    </p:spTree>
    <p:extLst>
      <p:ext uri="{BB962C8B-B14F-4D97-AF65-F5344CB8AC3E}">
        <p14:creationId xmlns:p14="http://schemas.microsoft.com/office/powerpoint/2010/main" val="58904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AACF-A46C-4A73-97E8-5C031483D24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Expected student reactions</a:t>
            </a:r>
          </a:p>
        </p:txBody>
      </p:sp>
      <p:sp>
        <p:nvSpPr>
          <p:cNvPr id="3" name="Content Placeholder 2">
            <a:extLst>
              <a:ext uri="{FF2B5EF4-FFF2-40B4-BE49-F238E27FC236}">
                <a16:creationId xmlns:a16="http://schemas.microsoft.com/office/drawing/2014/main" id="{A12D2810-F7FF-46AD-804E-378D120B832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“Yet more content in Org. Chem?!”</a:t>
            </a:r>
          </a:p>
          <a:p>
            <a:r>
              <a:rPr lang="en-US" dirty="0">
                <a:latin typeface="Times New Roman" panose="02020603050405020304" pitchFamily="18" charset="0"/>
                <a:cs typeface="Times New Roman" panose="02020603050405020304" pitchFamily="18" charset="0"/>
              </a:rPr>
              <a:t>“It’s not even Org. Chem?!”</a:t>
            </a:r>
          </a:p>
          <a:p>
            <a:r>
              <a:rPr lang="en-US" dirty="0">
                <a:latin typeface="Times New Roman" panose="02020603050405020304" pitchFamily="18" charset="0"/>
                <a:cs typeface="Times New Roman" panose="02020603050405020304" pitchFamily="18" charset="0"/>
              </a:rPr>
              <a:t>“More quizzes in Org. Chem?!”</a:t>
            </a:r>
          </a:p>
          <a:p>
            <a:r>
              <a:rPr lang="en-US" dirty="0">
                <a:latin typeface="Times New Roman" panose="02020603050405020304" pitchFamily="18" charset="0"/>
                <a:cs typeface="Times New Roman" panose="02020603050405020304" pitchFamily="18" charset="0"/>
              </a:rPr>
              <a:t>‘A’ students: won’t benefit</a:t>
            </a:r>
          </a:p>
          <a:p>
            <a:r>
              <a:rPr lang="en-US" dirty="0">
                <a:latin typeface="Times New Roman" panose="02020603050405020304" pitchFamily="18" charset="0"/>
                <a:cs typeface="Times New Roman" panose="02020603050405020304" pitchFamily="18" charset="0"/>
              </a:rPr>
              <a:t>Others: only some recommendations needed</a:t>
            </a: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My hope: at least half of students appreciate.</a:t>
            </a:r>
          </a:p>
          <a:p>
            <a:pPr marL="400050" lvl="1" indent="0">
              <a:buNone/>
            </a:pPr>
            <a:r>
              <a:rPr lang="en-US" dirty="0">
                <a:latin typeface="Times New Roman" panose="02020603050405020304" pitchFamily="18" charset="0"/>
                <a:cs typeface="Times New Roman" panose="02020603050405020304" pitchFamily="18" charset="0"/>
              </a:rPr>
              <a:t>If not, still continue if perceived to help at-risk students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5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8955-23D9-4120-9FC8-5144BF020E1F}"/>
              </a:ext>
            </a:extLst>
          </p:cNvPr>
          <p:cNvSpPr>
            <a:spLocks noGrp="1"/>
          </p:cNvSpPr>
          <p:nvPr>
            <p:ph type="title"/>
          </p:nvPr>
        </p:nvSpPr>
        <p:spPr>
          <a:xfrm>
            <a:off x="594049" y="0"/>
            <a:ext cx="10972800" cy="685800"/>
          </a:xfrm>
        </p:spPr>
        <p:txBody>
          <a:bodyPr/>
          <a:lstStyle/>
          <a:p>
            <a:r>
              <a:rPr lang="en-US" dirty="0">
                <a:latin typeface="Times New Roman" panose="02020603050405020304" pitchFamily="18" charset="0"/>
                <a:cs typeface="Times New Roman" panose="02020603050405020304" pitchFamily="18" charset="0"/>
              </a:rPr>
              <a:t>Topics of metacognition videos</a:t>
            </a:r>
          </a:p>
        </p:txBody>
      </p:sp>
      <p:sp>
        <p:nvSpPr>
          <p:cNvPr id="3" name="Content Placeholder 2">
            <a:extLst>
              <a:ext uri="{FF2B5EF4-FFF2-40B4-BE49-F238E27FC236}">
                <a16:creationId xmlns:a16="http://schemas.microsoft.com/office/drawing/2014/main" id="{B0B7DCA9-F7CA-4A01-8BE1-D69D98C77A3F}"/>
              </a:ext>
            </a:extLst>
          </p:cNvPr>
          <p:cNvSpPr>
            <a:spLocks noGrp="1"/>
          </p:cNvSpPr>
          <p:nvPr>
            <p:ph idx="1"/>
          </p:nvPr>
        </p:nvSpPr>
        <p:spPr>
          <a:xfrm>
            <a:off x="152400" y="914400"/>
            <a:ext cx="5943600" cy="5943600"/>
          </a:xfrm>
        </p:spPr>
        <p:txBody>
          <a:bodyPr/>
          <a:lstStyle/>
          <a:p>
            <a:r>
              <a:rPr lang="en-US" sz="2900" dirty="0">
                <a:latin typeface="Times New Roman" panose="02020603050405020304" pitchFamily="18" charset="0"/>
                <a:cs typeface="Times New Roman" panose="02020603050405020304" pitchFamily="18" charset="0"/>
              </a:rPr>
              <a:t>Topics from </a:t>
            </a:r>
          </a:p>
          <a:p>
            <a:pPr lvl="1"/>
            <a:r>
              <a:rPr lang="en-US" sz="2500" i="1" dirty="0">
                <a:latin typeface="Times New Roman" panose="02020603050405020304" pitchFamily="18" charset="0"/>
                <a:cs typeface="Times New Roman" panose="02020603050405020304" pitchFamily="18" charset="0"/>
              </a:rPr>
              <a:t>Make It Stick</a:t>
            </a:r>
          </a:p>
          <a:p>
            <a:pPr lvl="1"/>
            <a:r>
              <a:rPr lang="en-US" i="1" dirty="0">
                <a:latin typeface="Times New Roman" panose="02020603050405020304" pitchFamily="18" charset="0"/>
                <a:cs typeface="Times New Roman" panose="02020603050405020304" pitchFamily="18" charset="0"/>
              </a:rPr>
              <a:t>Teach Students How to Learn</a:t>
            </a:r>
            <a:endParaRPr lang="en-US" sz="25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How to solve recent class problems.</a:t>
            </a:r>
          </a:p>
          <a:p>
            <a:pPr lvl="1"/>
            <a:r>
              <a:rPr lang="en-US" dirty="0">
                <a:latin typeface="Times New Roman" panose="02020603050405020304" pitchFamily="18" charset="0"/>
                <a:cs typeface="Times New Roman" panose="02020603050405020304" pitchFamily="18" charset="0"/>
              </a:rPr>
              <a:t>Incl. intro to Bloom’s Taxonomy of Learning</a:t>
            </a:r>
            <a:r>
              <a:rPr lang="en-US" dirty="0"/>
              <a:t> </a:t>
            </a:r>
          </a:p>
          <a:p>
            <a:pPr lvl="1"/>
            <a:endParaRPr lang="en-US" dirty="0"/>
          </a:p>
          <a:p>
            <a:pPr lvl="1"/>
            <a:endParaRPr lang="en-US" dirty="0"/>
          </a:p>
          <a:p>
            <a:pPr lvl="1"/>
            <a:endParaRPr lang="en-US" dirty="0"/>
          </a:p>
          <a:p>
            <a:pPr lvl="1"/>
            <a:endParaRPr lang="en-US" dirty="0"/>
          </a:p>
          <a:p>
            <a:r>
              <a:rPr lang="en-US" sz="2800" dirty="0">
                <a:latin typeface="Times New Roman" panose="02020603050405020304" pitchFamily="18" charset="0"/>
                <a:cs typeface="Times New Roman" panose="02020603050405020304" pitchFamily="18" charset="0"/>
              </a:rPr>
              <a:t>2 videos from </a:t>
            </a:r>
            <a:r>
              <a:rPr lang="en-US"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hlinkClick r:id="rId2"/>
              </a:rPr>
              <a:t>https://guides.fscj.edu/BOSS/TimeManagement</a:t>
            </a:r>
            <a:r>
              <a:rPr lang="en-US" sz="1600" dirty="0">
                <a:latin typeface="Times New Roman" panose="02020603050405020304" pitchFamily="18" charset="0"/>
                <a:cs typeface="Times New Roman" panose="02020603050405020304" pitchFamily="18" charset="0"/>
              </a:rPr>
              <a:t> ]</a:t>
            </a:r>
          </a:p>
          <a:p>
            <a:pPr marL="0" indent="0">
              <a:buNone/>
            </a:pPr>
            <a:endParaRPr lang="en-US" dirty="0"/>
          </a:p>
          <a:p>
            <a:pPr marL="0" indent="0">
              <a:buNone/>
            </a:pPr>
            <a:r>
              <a:rPr lang="en-US" dirty="0"/>
              <a:t> </a:t>
            </a:r>
            <a:endParaRPr lang="en-US" sz="2900" dirty="0">
              <a:latin typeface="Times New Roman" panose="02020603050405020304" pitchFamily="18" charset="0"/>
              <a:cs typeface="Times New Roman" panose="02020603050405020304" pitchFamily="18" charset="0"/>
            </a:endParaRPr>
          </a:p>
          <a:p>
            <a:endParaRPr lang="en-US" sz="2900" dirty="0">
              <a:latin typeface="Times New Roman" panose="02020603050405020304" pitchFamily="18" charset="0"/>
              <a:cs typeface="Times New Roman" panose="02020603050405020304" pitchFamily="18" charset="0"/>
            </a:endParaRPr>
          </a:p>
          <a:p>
            <a:endParaRPr lang="en-US" sz="29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9A3AF58-59D2-4034-80C9-360B2E0766CD}"/>
              </a:ext>
            </a:extLst>
          </p:cNvPr>
          <p:cNvPicPr>
            <a:picLocks noChangeAspect="1"/>
          </p:cNvPicPr>
          <p:nvPr/>
        </p:nvPicPr>
        <p:blipFill>
          <a:blip r:embed="rId3"/>
          <a:stretch>
            <a:fillRect/>
          </a:stretch>
        </p:blipFill>
        <p:spPr>
          <a:xfrm>
            <a:off x="5899430" y="1752600"/>
            <a:ext cx="6292570" cy="3621783"/>
          </a:xfrm>
          <a:prstGeom prst="rect">
            <a:avLst/>
          </a:prstGeom>
        </p:spPr>
      </p:pic>
      <p:pic>
        <p:nvPicPr>
          <p:cNvPr id="5" name="Picture 4">
            <a:extLst>
              <a:ext uri="{FF2B5EF4-FFF2-40B4-BE49-F238E27FC236}">
                <a16:creationId xmlns:a16="http://schemas.microsoft.com/office/drawing/2014/main" id="{77550242-D96E-4D5E-B110-FAFA42935E69}"/>
              </a:ext>
            </a:extLst>
          </p:cNvPr>
          <p:cNvPicPr>
            <a:picLocks noChangeAspect="1"/>
          </p:cNvPicPr>
          <p:nvPr/>
        </p:nvPicPr>
        <p:blipFill>
          <a:blip r:embed="rId4"/>
          <a:stretch>
            <a:fillRect/>
          </a:stretch>
        </p:blipFill>
        <p:spPr>
          <a:xfrm>
            <a:off x="2720575" y="5749480"/>
            <a:ext cx="2724313" cy="632921"/>
          </a:xfrm>
          <a:prstGeom prst="rect">
            <a:avLst/>
          </a:prstGeom>
        </p:spPr>
      </p:pic>
      <p:sp>
        <p:nvSpPr>
          <p:cNvPr id="9" name="TextBox 8">
            <a:extLst>
              <a:ext uri="{FF2B5EF4-FFF2-40B4-BE49-F238E27FC236}">
                <a16:creationId xmlns:a16="http://schemas.microsoft.com/office/drawing/2014/main" id="{64D465F8-EDD5-92A5-3CCA-C198F13727D1}"/>
              </a:ext>
            </a:extLst>
          </p:cNvPr>
          <p:cNvSpPr txBox="1"/>
          <p:nvPr/>
        </p:nvSpPr>
        <p:spPr>
          <a:xfrm>
            <a:off x="5504880" y="6065940"/>
            <a:ext cx="4020120" cy="369332"/>
          </a:xfrm>
          <a:prstGeom prst="rect">
            <a:avLst/>
          </a:prstGeom>
          <a:noFill/>
        </p:spPr>
        <p:txBody>
          <a:bodyPr wrap="square">
            <a:spAutoFit/>
          </a:bodyPr>
          <a:lstStyle/>
          <a:p>
            <a:r>
              <a:rPr lang="en-US" i="1" dirty="0"/>
              <a:t>[Presenters, 2019 AAC&amp;U STEM, Chicago]</a:t>
            </a:r>
          </a:p>
        </p:txBody>
      </p:sp>
    </p:spTree>
    <p:extLst>
      <p:ext uri="{BB962C8B-B14F-4D97-AF65-F5344CB8AC3E}">
        <p14:creationId xmlns:p14="http://schemas.microsoft.com/office/powerpoint/2010/main" val="223216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D1EC-CBEC-4885-8B79-A48E73942105}"/>
              </a:ext>
            </a:extLst>
          </p:cNvPr>
          <p:cNvSpPr>
            <a:spLocks noGrp="1"/>
          </p:cNvSpPr>
          <p:nvPr>
            <p:ph type="title"/>
          </p:nvPr>
        </p:nvSpPr>
        <p:spPr>
          <a:xfrm>
            <a:off x="609600" y="274638"/>
            <a:ext cx="10972800" cy="3230562"/>
          </a:xfrm>
        </p:spPr>
        <p:txBody>
          <a:bodyPr/>
          <a:lstStyle/>
          <a:p>
            <a:r>
              <a:rPr lang="en-US" dirty="0">
                <a:latin typeface="Times New Roman" panose="02020603050405020304" pitchFamily="18" charset="0"/>
                <a:cs typeface="Times New Roman" panose="02020603050405020304" pitchFamily="18" charset="0"/>
              </a:rPr>
              <a:t>Pop Quiz!</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Get out a pencil/pen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516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6321-DBC7-42EA-BDAA-C453290CE6D1}"/>
              </a:ext>
            </a:extLst>
          </p:cNvPr>
          <p:cNvSpPr>
            <a:spLocks noGrp="1"/>
          </p:cNvSpPr>
          <p:nvPr>
            <p:ph type="title"/>
          </p:nvPr>
        </p:nvSpPr>
        <p:spPr>
          <a:xfrm>
            <a:off x="341050" y="400636"/>
            <a:ext cx="10515600" cy="1325563"/>
          </a:xfrm>
        </p:spPr>
        <p:txBody>
          <a:bodyPr>
            <a:normAutofit/>
          </a:bodyPr>
          <a:lstStyle/>
          <a:p>
            <a:r>
              <a:rPr lang="en-US" sz="6600" dirty="0">
                <a:latin typeface="Times New Roman" panose="02020603050405020304" pitchFamily="18" charset="0"/>
                <a:cs typeface="Times New Roman" panose="02020603050405020304" pitchFamily="18" charset="0"/>
              </a:rPr>
              <a:t>Part 1</a:t>
            </a:r>
          </a:p>
        </p:txBody>
      </p:sp>
      <p:sp>
        <p:nvSpPr>
          <p:cNvPr id="3" name="Content Placeholder 2">
            <a:extLst>
              <a:ext uri="{FF2B5EF4-FFF2-40B4-BE49-F238E27FC236}">
                <a16:creationId xmlns:a16="http://schemas.microsoft.com/office/drawing/2014/main" id="{5C7F06CC-49A2-43F4-9FE3-DCD3C05649FB}"/>
              </a:ext>
            </a:extLst>
          </p:cNvPr>
          <p:cNvSpPr>
            <a:spLocks noGrp="1"/>
          </p:cNvSpPr>
          <p:nvPr>
            <p:ph idx="1"/>
          </p:nvPr>
        </p:nvSpPr>
        <p:spPr>
          <a:xfrm>
            <a:off x="838199" y="1825625"/>
            <a:ext cx="10711650" cy="4379866"/>
          </a:xfrm>
        </p:spPr>
        <p:txBody>
          <a:bodyPr>
            <a:normAutofit/>
          </a:bodyPr>
          <a:lstStyle/>
          <a:p>
            <a:r>
              <a:rPr lang="en-US" sz="3600" dirty="0">
                <a:latin typeface="Times New Roman" panose="02020603050405020304" pitchFamily="18" charset="0"/>
                <a:cs typeface="Times New Roman" panose="02020603050405020304" pitchFamily="18" charset="0"/>
              </a:rPr>
              <a:t>When I say, “Start,” you have 10 seconds to write as many sequential numbers as you can, starting with 1.</a:t>
            </a:r>
          </a:p>
          <a:p>
            <a:endParaRPr lang="en-US" sz="3600" dirty="0">
              <a:latin typeface="Times New Roman" panose="02020603050405020304" pitchFamily="18" charset="0"/>
              <a:cs typeface="Times New Roman" panose="02020603050405020304" pitchFamily="18" charset="0"/>
            </a:endParaRPr>
          </a:p>
          <a:p>
            <a:pPr marL="457200" lvl="1" indent="0">
              <a:buNone/>
            </a:pPr>
            <a:r>
              <a:rPr lang="en-US" sz="3600" dirty="0">
                <a:latin typeface="Times New Roman" panose="02020603050405020304" pitchFamily="18" charset="0"/>
                <a:cs typeface="Times New Roman" panose="02020603050405020304" pitchFamily="18" charset="0"/>
              </a:rPr>
              <a:t>1  2  3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142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6321-DBC7-42EA-BDAA-C453290CE6D1}"/>
              </a:ext>
            </a:extLst>
          </p:cNvPr>
          <p:cNvSpPr>
            <a:spLocks noGrp="1"/>
          </p:cNvSpPr>
          <p:nvPr>
            <p:ph type="title"/>
          </p:nvPr>
        </p:nvSpPr>
        <p:spPr>
          <a:xfrm>
            <a:off x="341051" y="400636"/>
            <a:ext cx="10515600" cy="1325563"/>
          </a:xfrm>
        </p:spPr>
        <p:txBody>
          <a:bodyPr>
            <a:normAutofit/>
          </a:bodyPr>
          <a:lstStyle/>
          <a:p>
            <a:r>
              <a:rPr lang="en-US" sz="6600" dirty="0">
                <a:latin typeface="Times New Roman" panose="02020603050405020304" pitchFamily="18" charset="0"/>
                <a:cs typeface="Times New Roman" panose="02020603050405020304" pitchFamily="18" charset="0"/>
              </a:rPr>
              <a:t>Part 2</a:t>
            </a:r>
          </a:p>
        </p:txBody>
      </p:sp>
      <p:sp>
        <p:nvSpPr>
          <p:cNvPr id="3" name="Content Placeholder 2">
            <a:extLst>
              <a:ext uri="{FF2B5EF4-FFF2-40B4-BE49-F238E27FC236}">
                <a16:creationId xmlns:a16="http://schemas.microsoft.com/office/drawing/2014/main" id="{5C7F06CC-49A2-43F4-9FE3-DCD3C05649FB}"/>
              </a:ext>
            </a:extLst>
          </p:cNvPr>
          <p:cNvSpPr>
            <a:spLocks noGrp="1"/>
          </p:cNvSpPr>
          <p:nvPr>
            <p:ph idx="1"/>
          </p:nvPr>
        </p:nvSpPr>
        <p:spPr>
          <a:xfrm>
            <a:off x="838200" y="1825625"/>
            <a:ext cx="10791548" cy="4379866"/>
          </a:xfrm>
        </p:spPr>
        <p:txBody>
          <a:bodyPr>
            <a:normAutofit/>
          </a:bodyPr>
          <a:lstStyle/>
          <a:p>
            <a:r>
              <a:rPr lang="en-US" sz="3600" dirty="0">
                <a:latin typeface="Times New Roman" panose="02020603050405020304" pitchFamily="18" charset="0"/>
                <a:cs typeface="Times New Roman" panose="02020603050405020304" pitchFamily="18" charset="0"/>
              </a:rPr>
              <a:t>When I say, “Start,” you have 10 seconds to write as many sequential letters as you can, starting with A.</a:t>
            </a:r>
          </a:p>
          <a:p>
            <a:endParaRPr lang="en-US" sz="3600" dirty="0">
              <a:latin typeface="Times New Roman" panose="02020603050405020304" pitchFamily="18" charset="0"/>
              <a:cs typeface="Times New Roman" panose="02020603050405020304" pitchFamily="18" charset="0"/>
            </a:endParaRPr>
          </a:p>
          <a:p>
            <a:pPr marL="457200" lvl="1" indent="0">
              <a:buNone/>
            </a:pPr>
            <a:r>
              <a:rPr lang="en-US" sz="3600" dirty="0">
                <a:latin typeface="Times New Roman" panose="02020603050405020304" pitchFamily="18" charset="0"/>
                <a:cs typeface="Times New Roman" panose="02020603050405020304" pitchFamily="18" charset="0"/>
              </a:rPr>
              <a:t>A  B  C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800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6321-DBC7-42EA-BDAA-C453290CE6D1}"/>
              </a:ext>
            </a:extLst>
          </p:cNvPr>
          <p:cNvSpPr>
            <a:spLocks noGrp="1"/>
          </p:cNvSpPr>
          <p:nvPr>
            <p:ph type="title"/>
          </p:nvPr>
        </p:nvSpPr>
        <p:spPr>
          <a:xfrm>
            <a:off x="456460" y="400636"/>
            <a:ext cx="10515600" cy="655807"/>
          </a:xfrm>
        </p:spPr>
        <p:txBody>
          <a:bodyPr>
            <a:noAutofit/>
          </a:bodyPr>
          <a:lstStyle/>
          <a:p>
            <a:r>
              <a:rPr lang="en-US" sz="6600" dirty="0">
                <a:latin typeface="Times New Roman" panose="02020603050405020304" pitchFamily="18" charset="0"/>
                <a:cs typeface="Times New Roman" panose="02020603050405020304" pitchFamily="18" charset="0"/>
              </a:rPr>
              <a:t>Part 3</a:t>
            </a:r>
          </a:p>
        </p:txBody>
      </p:sp>
      <p:sp>
        <p:nvSpPr>
          <p:cNvPr id="3" name="Content Placeholder 2">
            <a:extLst>
              <a:ext uri="{FF2B5EF4-FFF2-40B4-BE49-F238E27FC236}">
                <a16:creationId xmlns:a16="http://schemas.microsoft.com/office/drawing/2014/main" id="{5C7F06CC-49A2-43F4-9FE3-DCD3C05649FB}"/>
              </a:ext>
            </a:extLst>
          </p:cNvPr>
          <p:cNvSpPr>
            <a:spLocks noGrp="1"/>
          </p:cNvSpPr>
          <p:nvPr>
            <p:ph idx="1"/>
          </p:nvPr>
        </p:nvSpPr>
        <p:spPr>
          <a:xfrm>
            <a:off x="221942" y="1345090"/>
            <a:ext cx="11825056" cy="5512910"/>
          </a:xfrm>
        </p:spPr>
        <p:txBody>
          <a:bodyPr>
            <a:noAutofit/>
          </a:bodyPr>
          <a:lstStyle/>
          <a:p>
            <a:r>
              <a:rPr lang="en-US" sz="3600" dirty="0">
                <a:latin typeface="Times New Roman" panose="02020603050405020304" pitchFamily="18" charset="0"/>
                <a:cs typeface="Times New Roman" panose="02020603050405020304" pitchFamily="18" charset="0"/>
              </a:rPr>
              <a:t>Turn the page to the other side.</a:t>
            </a:r>
          </a:p>
          <a:p>
            <a:endParaRPr lang="en-US" sz="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When I say, “Start,” you will have </a:t>
            </a:r>
            <a:r>
              <a:rPr lang="en-US" sz="3600" u="sng" dirty="0">
                <a:latin typeface="Times New Roman" panose="02020603050405020304" pitchFamily="18" charset="0"/>
                <a:cs typeface="Times New Roman" panose="02020603050405020304" pitchFamily="18" charset="0"/>
              </a:rPr>
              <a:t>20</a:t>
            </a:r>
            <a:r>
              <a:rPr lang="en-US" sz="3600" dirty="0">
                <a:latin typeface="Times New Roman" panose="02020603050405020304" pitchFamily="18" charset="0"/>
                <a:cs typeface="Times New Roman" panose="02020603050405020304" pitchFamily="18" charset="0"/>
              </a:rPr>
              <a:t> seconds to write as many sequential number-letter combinations as you can.</a:t>
            </a:r>
          </a:p>
          <a:p>
            <a:endParaRPr lang="en-US" sz="1000" dirty="0">
              <a:latin typeface="Times New Roman" panose="02020603050405020304" pitchFamily="18" charset="0"/>
              <a:cs typeface="Times New Roman" panose="02020603050405020304" pitchFamily="18" charset="0"/>
            </a:endParaRPr>
          </a:p>
          <a:p>
            <a:pPr marL="457200" lvl="1" indent="0">
              <a:buNone/>
            </a:pPr>
            <a:r>
              <a:rPr lang="en-US" sz="3600" dirty="0">
                <a:latin typeface="Times New Roman" panose="02020603050405020304" pitchFamily="18" charset="0"/>
                <a:cs typeface="Times New Roman" panose="02020603050405020304" pitchFamily="18" charset="0"/>
              </a:rPr>
              <a:t>1A  2B  3C …..				</a:t>
            </a:r>
            <a:r>
              <a:rPr lang="en-US" sz="2000" i="1" dirty="0">
                <a:latin typeface="Times New Roman" panose="02020603050405020304" pitchFamily="18" charset="0"/>
                <a:cs typeface="Times New Roman" panose="02020603050405020304" pitchFamily="18" charset="0"/>
              </a:rPr>
              <a:t>[No going back]</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864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0E26-4F10-4B21-BD5D-BBDB9B0D6F07}"/>
              </a:ext>
            </a:extLst>
          </p:cNvPr>
          <p:cNvSpPr>
            <a:spLocks noGrp="1"/>
          </p:cNvSpPr>
          <p:nvPr>
            <p:ph type="title"/>
          </p:nvPr>
        </p:nvSpPr>
        <p:spPr>
          <a:xfrm>
            <a:off x="305539" y="152061"/>
            <a:ext cx="10515600" cy="655807"/>
          </a:xfrm>
        </p:spPr>
        <p:txBody>
          <a:bodyPr>
            <a:normAutofit fontScale="90000"/>
          </a:bodyPr>
          <a:lstStyle/>
          <a:p>
            <a:r>
              <a:rPr lang="en-US" u="sng"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4DFC6666-A63B-4A36-99DE-D25F6483C98B}"/>
              </a:ext>
            </a:extLst>
          </p:cNvPr>
          <p:cNvSpPr>
            <a:spLocks noGrp="1"/>
          </p:cNvSpPr>
          <p:nvPr>
            <p:ph idx="1"/>
          </p:nvPr>
        </p:nvSpPr>
        <p:spPr>
          <a:xfrm>
            <a:off x="828583" y="807868"/>
            <a:ext cx="11057878" cy="6050132"/>
          </a:xfrm>
        </p:spPr>
        <p:txBody>
          <a:bodyPr>
            <a:noAutofit/>
          </a:bodyPr>
          <a:lstStyle/>
          <a:p>
            <a:pPr marL="0" indent="0">
              <a:spcAft>
                <a:spcPts val="600"/>
              </a:spcAft>
              <a:buNone/>
            </a:pPr>
            <a:r>
              <a:rPr lang="en-US" sz="4000" dirty="0">
                <a:latin typeface="Times New Roman" panose="02020603050405020304" pitchFamily="18" charset="0"/>
                <a:cs typeface="Times New Roman" panose="02020603050405020304" pitchFamily="18" charset="0"/>
              </a:rPr>
              <a:t>You had the same amount of time as the previous 2 tests combined.  How many got to the same number and letter as the previous tests?</a:t>
            </a:r>
          </a:p>
          <a:p>
            <a:pPr>
              <a:spcAft>
                <a:spcPts val="600"/>
              </a:spcAft>
            </a:pPr>
            <a:r>
              <a:rPr lang="en-US" sz="4000" dirty="0">
                <a:latin typeface="Times New Roman" panose="02020603050405020304" pitchFamily="18" charset="0"/>
                <a:cs typeface="Times New Roman" panose="02020603050405020304" pitchFamily="18" charset="0"/>
              </a:rPr>
              <a:t>What your brain was doing?</a:t>
            </a:r>
          </a:p>
          <a:p>
            <a:pPr marL="914400" lvl="2" indent="0">
              <a:spcAft>
                <a:spcPts val="600"/>
              </a:spcAft>
              <a:buNone/>
            </a:pPr>
            <a:r>
              <a:rPr lang="en-US" sz="4000" dirty="0">
                <a:latin typeface="Times New Roman" panose="02020603050405020304" pitchFamily="18" charset="0"/>
                <a:cs typeface="Times New Roman" panose="02020603050405020304" pitchFamily="18" charset="0"/>
              </a:rPr>
              <a:t>Multitasking.</a:t>
            </a:r>
          </a:p>
          <a:p>
            <a:pPr marL="457200" lvl="1" indent="0">
              <a:spcAft>
                <a:spcPts val="600"/>
              </a:spcAft>
              <a:buNone/>
            </a:pPr>
            <a:r>
              <a:rPr lang="en-US" sz="4000" dirty="0">
                <a:latin typeface="Times New Roman" panose="02020603050405020304" pitchFamily="18" charset="0"/>
                <a:cs typeface="Times New Roman" panose="02020603050405020304" pitchFamily="18" charset="0"/>
              </a:rPr>
              <a:t>	It is not wired to multitask.</a:t>
            </a:r>
          </a:p>
          <a:p>
            <a:pPr>
              <a:spcAft>
                <a:spcPts val="600"/>
              </a:spcAft>
            </a:pPr>
            <a:r>
              <a:rPr lang="en-US" sz="4000" dirty="0">
                <a:latin typeface="Times New Roman" panose="02020603050405020304" pitchFamily="18" charset="0"/>
                <a:cs typeface="Times New Roman" panose="02020603050405020304" pitchFamily="18" charset="0"/>
              </a:rPr>
              <a:t>This was easier than organic chemistry and not new knowledge.</a:t>
            </a:r>
          </a:p>
          <a:p>
            <a:pPr marL="0" indent="0">
              <a:spcAft>
                <a:spcPts val="600"/>
              </a:spcAft>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94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1277600" cy="563562"/>
          </a:xfrm>
        </p:spPr>
        <p:txBody>
          <a:bodyPr>
            <a:noAutofit/>
          </a:bodyPr>
          <a:lstStyle/>
          <a:p>
            <a:r>
              <a:rPr lang="en-US" sz="5400" dirty="0">
                <a:latin typeface="Times New Roman" panose="02020603050405020304" pitchFamily="18" charset="0"/>
                <a:cs typeface="Times New Roman" panose="02020603050405020304" pitchFamily="18" charset="0"/>
              </a:rPr>
              <a:t>The Problem with the Chainsaw</a:t>
            </a:r>
          </a:p>
        </p:txBody>
      </p:sp>
      <p:sp>
        <p:nvSpPr>
          <p:cNvPr id="3" name="Rectangle 2"/>
          <p:cNvSpPr/>
          <p:nvPr/>
        </p:nvSpPr>
        <p:spPr>
          <a:xfrm>
            <a:off x="381000" y="746903"/>
            <a:ext cx="11658600" cy="6111097"/>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person goes to a hardware store looking for a saw to cut trees. The dealer sells them a chainsaw.  “You can cut many dozens of trees daily with this!”</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customer takes the chainsaw home, works several hours, only cuts up 2 trees, and decides, "I should work harder." The next morning the person starts at 5 a.m. and cuts and cuts till nightfall, but only manages to cut up 5 trees.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customer returns to the store to complain.  Other customers say their saws are working beautifully, easily cutting dozens of trees daily.  The dealer says the customer may need to sharpen the saw.  The customer sharpens the chainsaw and then does a grueling 24-hour cutting marathon, but only gets 12 trees cut up.</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customer takes the chainsaw back to the dealer and laments: “My saw doesn’t work as good as saws other people got.”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dealer, baffled, removes the chainsaw from the case and pulls the cord to start it: </a:t>
            </a:r>
            <a:r>
              <a:rPr lang="en-US" sz="2400" b="1" dirty="0">
                <a:latin typeface="Times New Roman" panose="02020603050405020304" pitchFamily="18" charset="0"/>
                <a:ea typeface="Calibri" panose="020F0502020204030204" pitchFamily="34" charset="0"/>
                <a:cs typeface="Times New Roman" panose="02020603050405020304" pitchFamily="18" charset="0"/>
              </a:rPr>
              <a:t>BRMM-BRMM-BRMM-BRMM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customer’s eyes get huge.  "What's that noise!!??”</a:t>
            </a:r>
          </a:p>
        </p:txBody>
      </p:sp>
    </p:spTree>
    <p:extLst>
      <p:ext uri="{BB962C8B-B14F-4D97-AF65-F5344CB8AC3E}">
        <p14:creationId xmlns:p14="http://schemas.microsoft.com/office/powerpoint/2010/main" val="3688955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D1A8-FB88-4FDE-B6A9-70DF72F7C6F3}"/>
              </a:ext>
            </a:extLst>
          </p:cNvPr>
          <p:cNvSpPr>
            <a:spLocks noGrp="1"/>
          </p:cNvSpPr>
          <p:nvPr>
            <p:ph type="title"/>
          </p:nvPr>
        </p:nvSpPr>
        <p:spPr>
          <a:xfrm>
            <a:off x="207886" y="152061"/>
            <a:ext cx="10515600" cy="709073"/>
          </a:xfrm>
        </p:spPr>
        <p:txBody>
          <a:bodyPr>
            <a:noAutofit/>
          </a:bodyPr>
          <a:lstStyle/>
          <a:p>
            <a:r>
              <a:rPr lang="en-US" sz="5400" u="sng" dirty="0">
                <a:latin typeface="Times New Roman" panose="02020603050405020304" pitchFamily="18" charset="0"/>
                <a:cs typeface="Times New Roman" panose="02020603050405020304" pitchFamily="18" charset="0"/>
              </a:rPr>
              <a:t>Effects of Multitasking</a:t>
            </a:r>
          </a:p>
        </p:txBody>
      </p:sp>
      <p:sp>
        <p:nvSpPr>
          <p:cNvPr id="3" name="Content Placeholder 2">
            <a:extLst>
              <a:ext uri="{FF2B5EF4-FFF2-40B4-BE49-F238E27FC236}">
                <a16:creationId xmlns:a16="http://schemas.microsoft.com/office/drawing/2014/main" id="{EF70F46F-20DC-4F8C-ACF7-2B0F30D1827C}"/>
              </a:ext>
            </a:extLst>
          </p:cNvPr>
          <p:cNvSpPr>
            <a:spLocks noGrp="1"/>
          </p:cNvSpPr>
          <p:nvPr>
            <p:ph idx="1"/>
          </p:nvPr>
        </p:nvSpPr>
        <p:spPr>
          <a:xfrm>
            <a:off x="802319" y="1088777"/>
            <a:ext cx="11102635" cy="5427431"/>
          </a:xfrm>
        </p:spPr>
        <p:txBody>
          <a:bodyPr>
            <a:noAutofit/>
          </a:bodyPr>
          <a:lstStyle/>
          <a:p>
            <a:pPr>
              <a:spcAft>
                <a:spcPts val="1200"/>
              </a:spcAft>
            </a:pPr>
            <a:r>
              <a:rPr lang="en-US" sz="3600" dirty="0">
                <a:latin typeface="Times New Roman" panose="02020603050405020304" pitchFamily="18" charset="0"/>
                <a:cs typeface="Times New Roman" panose="02020603050405020304" pitchFamily="18" charset="0"/>
              </a:rPr>
              <a:t>Less efficient.</a:t>
            </a:r>
          </a:p>
          <a:p>
            <a:pPr>
              <a:spcAft>
                <a:spcPts val="1200"/>
              </a:spcAft>
            </a:pPr>
            <a:r>
              <a:rPr lang="en-US" sz="3600" dirty="0">
                <a:latin typeface="Times New Roman" panose="02020603050405020304" pitchFamily="18" charset="0"/>
                <a:cs typeface="Times New Roman" panose="02020603050405020304" pitchFamily="18" charset="0"/>
              </a:rPr>
              <a:t>Requires more energy; quicker exhaustion.</a:t>
            </a:r>
          </a:p>
          <a:p>
            <a:pPr>
              <a:spcAft>
                <a:spcPts val="1200"/>
              </a:spcAft>
            </a:pPr>
            <a:r>
              <a:rPr lang="en-US" sz="3600" dirty="0">
                <a:latin typeface="Times New Roman" panose="02020603050405020304" pitchFamily="18" charset="0"/>
                <a:cs typeface="Times New Roman" panose="02020603050405020304" pitchFamily="18" charset="0"/>
              </a:rPr>
              <a:t>More stressful.</a:t>
            </a:r>
          </a:p>
          <a:p>
            <a:pPr>
              <a:spcAft>
                <a:spcPts val="1200"/>
              </a:spcAft>
            </a:pPr>
            <a:r>
              <a:rPr lang="en-US" sz="3600" dirty="0">
                <a:latin typeface="Times New Roman" panose="02020603050405020304" pitchFamily="18" charset="0"/>
                <a:cs typeface="Times New Roman" panose="02020603050405020304" pitchFamily="18" charset="0"/>
              </a:rPr>
              <a:t>Less successful storage of new information in the hippocampus:</a:t>
            </a:r>
          </a:p>
          <a:p>
            <a:pPr lvl="1">
              <a:spcAft>
                <a:spcPts val="1200"/>
              </a:spcAft>
            </a:pPr>
            <a:r>
              <a:rPr lang="en-US" sz="3600" dirty="0">
                <a:latin typeface="Times New Roman" panose="02020603050405020304" pitchFamily="18" charset="0"/>
                <a:cs typeface="Times New Roman" panose="02020603050405020304" pitchFamily="18" charset="0"/>
              </a:rPr>
              <a:t>the area of the brain where information is organized and categorized, </a:t>
            </a:r>
            <a:r>
              <a:rPr lang="en-US" sz="3600" i="1" dirty="0">
                <a:latin typeface="Times New Roman" panose="02020603050405020304" pitchFamily="18" charset="0"/>
                <a:cs typeface="Times New Roman" panose="02020603050405020304" pitchFamily="18" charset="0"/>
              </a:rPr>
              <a:t>necessary for later retrieval</a:t>
            </a:r>
            <a:r>
              <a:rPr lang="en-US" sz="3600" dirty="0">
                <a:latin typeface="Times New Roman" panose="02020603050405020304" pitchFamily="18" charset="0"/>
                <a:cs typeface="Times New Roman" panose="02020603050405020304" pitchFamily="18" charset="0"/>
              </a:rPr>
              <a:t>.</a:t>
            </a:r>
          </a:p>
          <a:p>
            <a:pPr>
              <a:spcAft>
                <a:spcPts val="1200"/>
              </a:spcAft>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6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0B38160-9A16-4E6C-8683-822707033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56410"/>
            <a:ext cx="1565564" cy="861060"/>
          </a:xfrm>
          <a:prstGeom prst="rect">
            <a:avLst/>
          </a:prstGeom>
        </p:spPr>
      </p:pic>
      <p:sp>
        <p:nvSpPr>
          <p:cNvPr id="2" name="Title 1">
            <a:extLst>
              <a:ext uri="{FF2B5EF4-FFF2-40B4-BE49-F238E27FC236}">
                <a16:creationId xmlns:a16="http://schemas.microsoft.com/office/drawing/2014/main" id="{DD83A084-0258-4213-91EA-44EFA5D29F47}"/>
              </a:ext>
            </a:extLst>
          </p:cNvPr>
          <p:cNvSpPr>
            <a:spLocks noGrp="1"/>
          </p:cNvSpPr>
          <p:nvPr>
            <p:ph type="title"/>
          </p:nvPr>
        </p:nvSpPr>
        <p:spPr>
          <a:xfrm>
            <a:off x="609600" y="274638"/>
            <a:ext cx="10972800" cy="734694"/>
          </a:xfrm>
        </p:spPr>
        <p:txBody>
          <a:bodyPr/>
          <a:lstStyle/>
          <a:p>
            <a:r>
              <a:rPr lang="en-US" dirty="0">
                <a:latin typeface="Times New Roman" panose="02020603050405020304" pitchFamily="18" charset="0"/>
                <a:cs typeface="Times New Roman" panose="02020603050405020304" pitchFamily="18" charset="0"/>
              </a:rPr>
              <a:t>Class Organization</a:t>
            </a:r>
          </a:p>
        </p:txBody>
      </p:sp>
      <p:graphicFrame>
        <p:nvGraphicFramePr>
          <p:cNvPr id="6" name="Table 5">
            <a:extLst>
              <a:ext uri="{FF2B5EF4-FFF2-40B4-BE49-F238E27FC236}">
                <a16:creationId xmlns:a16="http://schemas.microsoft.com/office/drawing/2014/main" id="{D054B442-B00D-42ED-9E05-2F2C94365A4B}"/>
              </a:ext>
            </a:extLst>
          </p:cNvPr>
          <p:cNvGraphicFramePr>
            <a:graphicFrameLocks noGrp="1"/>
          </p:cNvGraphicFramePr>
          <p:nvPr>
            <p:extLst>
              <p:ext uri="{D42A27DB-BD31-4B8C-83A1-F6EECF244321}">
                <p14:modId xmlns:p14="http://schemas.microsoft.com/office/powerpoint/2010/main" val="3043062888"/>
              </p:ext>
            </p:extLst>
          </p:nvPr>
        </p:nvGraphicFramePr>
        <p:xfrm>
          <a:off x="2209800" y="2438400"/>
          <a:ext cx="8077200" cy="1737360"/>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1824261175"/>
                    </a:ext>
                  </a:extLst>
                </a:gridCol>
                <a:gridCol w="2057400">
                  <a:extLst>
                    <a:ext uri="{9D8B030D-6E8A-4147-A177-3AD203B41FA5}">
                      <a16:colId xmlns:a16="http://schemas.microsoft.com/office/drawing/2014/main" val="1134010669"/>
                    </a:ext>
                  </a:extLst>
                </a:gridCol>
                <a:gridCol w="2133600">
                  <a:extLst>
                    <a:ext uri="{9D8B030D-6E8A-4147-A177-3AD203B41FA5}">
                      <a16:colId xmlns:a16="http://schemas.microsoft.com/office/drawing/2014/main" val="2910443161"/>
                    </a:ext>
                  </a:extLst>
                </a:gridCol>
                <a:gridCol w="2133600">
                  <a:extLst>
                    <a:ext uri="{9D8B030D-6E8A-4147-A177-3AD203B41FA5}">
                      <a16:colId xmlns:a16="http://schemas.microsoft.com/office/drawing/2014/main" val="3276332825"/>
                    </a:ext>
                  </a:extLst>
                </a:gridCol>
              </a:tblGrid>
              <a:tr h="370840">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t>Before class</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t>In class</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t>After class</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87730897"/>
                  </a:ext>
                </a:extLst>
              </a:tr>
              <a:tr h="370840">
                <a:tc>
                  <a:txBody>
                    <a:bodyPr/>
                    <a:lstStyle/>
                    <a:p>
                      <a:pPr algn="ctr"/>
                      <a:r>
                        <a:rPr lang="en-US" sz="2400" b="1" dirty="0"/>
                        <a:t>Traditional</a:t>
                      </a:r>
                      <a:endParaRPr lang="en-US" sz="24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t>Lecture</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t>Homework practice</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79278759"/>
                  </a:ext>
                </a:extLst>
              </a:tr>
              <a:tr h="370840">
                <a:tc>
                  <a:txBody>
                    <a:bodyPr/>
                    <a:lstStyle/>
                    <a:p>
                      <a:pPr algn="ctr"/>
                      <a:endParaRPr lang="en-US" sz="2400" b="1"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64589106"/>
                  </a:ext>
                </a:extLst>
              </a:tr>
            </a:tbl>
          </a:graphicData>
        </a:graphic>
      </p:graphicFrame>
      <p:pic>
        <p:nvPicPr>
          <p:cNvPr id="13" name="Picture 12">
            <a:extLst>
              <a:ext uri="{FF2B5EF4-FFF2-40B4-BE49-F238E27FC236}">
                <a16:creationId xmlns:a16="http://schemas.microsoft.com/office/drawing/2014/main" id="{9BDF4CC4-4F31-466B-B546-E64C75A9A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2685593"/>
            <a:ext cx="1242974" cy="1242974"/>
          </a:xfrm>
          <a:prstGeom prst="rect">
            <a:avLst/>
          </a:prstGeom>
        </p:spPr>
      </p:pic>
    </p:spTree>
    <p:extLst>
      <p:ext uri="{BB962C8B-B14F-4D97-AF65-F5344CB8AC3E}">
        <p14:creationId xmlns:p14="http://schemas.microsoft.com/office/powerpoint/2010/main" val="241127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A084-0258-4213-91EA-44EFA5D29F47}"/>
              </a:ext>
            </a:extLst>
          </p:cNvPr>
          <p:cNvSpPr>
            <a:spLocks noGrp="1"/>
          </p:cNvSpPr>
          <p:nvPr>
            <p:ph type="title"/>
          </p:nvPr>
        </p:nvSpPr>
        <p:spPr>
          <a:xfrm>
            <a:off x="609600" y="274638"/>
            <a:ext cx="10972800" cy="734694"/>
          </a:xfrm>
        </p:spPr>
        <p:txBody>
          <a:bodyPr/>
          <a:lstStyle/>
          <a:p>
            <a:r>
              <a:rPr lang="en-US" dirty="0">
                <a:latin typeface="Times New Roman" panose="02020603050405020304" pitchFamily="18" charset="0"/>
                <a:cs typeface="Times New Roman" panose="02020603050405020304" pitchFamily="18" charset="0"/>
              </a:rPr>
              <a:t>Class Organization</a:t>
            </a:r>
          </a:p>
        </p:txBody>
      </p:sp>
      <p:pic>
        <p:nvPicPr>
          <p:cNvPr id="4" name="Picture 3">
            <a:extLst>
              <a:ext uri="{FF2B5EF4-FFF2-40B4-BE49-F238E27FC236}">
                <a16:creationId xmlns:a16="http://schemas.microsoft.com/office/drawing/2014/main" id="{BA37DA29-8972-4700-A6F7-4A6F5496E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56410"/>
            <a:ext cx="1565564" cy="861060"/>
          </a:xfrm>
          <a:prstGeom prst="rect">
            <a:avLst/>
          </a:prstGeom>
        </p:spPr>
      </p:pic>
      <p:graphicFrame>
        <p:nvGraphicFramePr>
          <p:cNvPr id="6" name="Table 5">
            <a:extLst>
              <a:ext uri="{FF2B5EF4-FFF2-40B4-BE49-F238E27FC236}">
                <a16:creationId xmlns:a16="http://schemas.microsoft.com/office/drawing/2014/main" id="{D054B442-B00D-42ED-9E05-2F2C94365A4B}"/>
              </a:ext>
            </a:extLst>
          </p:cNvPr>
          <p:cNvGraphicFramePr>
            <a:graphicFrameLocks noGrp="1"/>
          </p:cNvGraphicFramePr>
          <p:nvPr>
            <p:extLst>
              <p:ext uri="{D42A27DB-BD31-4B8C-83A1-F6EECF244321}">
                <p14:modId xmlns:p14="http://schemas.microsoft.com/office/powerpoint/2010/main" val="2318250331"/>
              </p:ext>
            </p:extLst>
          </p:nvPr>
        </p:nvGraphicFramePr>
        <p:xfrm>
          <a:off x="2209800" y="2438400"/>
          <a:ext cx="8077200" cy="2468880"/>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1824261175"/>
                    </a:ext>
                  </a:extLst>
                </a:gridCol>
                <a:gridCol w="2057400">
                  <a:extLst>
                    <a:ext uri="{9D8B030D-6E8A-4147-A177-3AD203B41FA5}">
                      <a16:colId xmlns:a16="http://schemas.microsoft.com/office/drawing/2014/main" val="1134010669"/>
                    </a:ext>
                  </a:extLst>
                </a:gridCol>
                <a:gridCol w="2133600">
                  <a:extLst>
                    <a:ext uri="{9D8B030D-6E8A-4147-A177-3AD203B41FA5}">
                      <a16:colId xmlns:a16="http://schemas.microsoft.com/office/drawing/2014/main" val="2910443161"/>
                    </a:ext>
                  </a:extLst>
                </a:gridCol>
                <a:gridCol w="2133600">
                  <a:extLst>
                    <a:ext uri="{9D8B030D-6E8A-4147-A177-3AD203B41FA5}">
                      <a16:colId xmlns:a16="http://schemas.microsoft.com/office/drawing/2014/main" val="3276332825"/>
                    </a:ext>
                  </a:extLst>
                </a:gridCol>
              </a:tblGrid>
              <a:tr h="370840">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Before class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 class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After class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730897"/>
                  </a:ext>
                </a:extLst>
              </a:tr>
              <a:tr h="370840">
                <a:tc>
                  <a:txBody>
                    <a:bodyPr/>
                    <a:lstStyle/>
                    <a:p>
                      <a:pPr algn="ctr"/>
                      <a:r>
                        <a:rPr lang="en-US" sz="2400" b="1" dirty="0"/>
                        <a:t>Traditional</a:t>
                      </a:r>
                      <a:endParaRPr 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Lecture</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Homework practice</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278759"/>
                  </a:ext>
                </a:extLst>
              </a:tr>
              <a:tr h="370840">
                <a:tc>
                  <a:txBody>
                    <a:bodyPr/>
                    <a:lstStyle/>
                    <a:p>
                      <a:pPr algn="ctr"/>
                      <a:r>
                        <a:rPr lang="en-US" sz="2400" b="1" dirty="0"/>
                        <a:t>My courses (flipped)</a:t>
                      </a:r>
                      <a:endParaRPr 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Lecture videos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Homework practice in small groups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589106"/>
                  </a:ext>
                </a:extLst>
              </a:tr>
            </a:tbl>
          </a:graphicData>
        </a:graphic>
      </p:graphicFrame>
      <p:pic>
        <p:nvPicPr>
          <p:cNvPr id="8" name="Picture 7">
            <a:extLst>
              <a:ext uri="{FF2B5EF4-FFF2-40B4-BE49-F238E27FC236}">
                <a16:creationId xmlns:a16="http://schemas.microsoft.com/office/drawing/2014/main" id="{72ADF536-BBDC-486C-8B35-AD55B2D75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739" y="4907280"/>
            <a:ext cx="1565564" cy="861060"/>
          </a:xfrm>
          <a:prstGeom prst="rect">
            <a:avLst/>
          </a:prstGeom>
        </p:spPr>
      </p:pic>
      <p:cxnSp>
        <p:nvCxnSpPr>
          <p:cNvPr id="10" name="Straight Arrow Connector 9">
            <a:extLst>
              <a:ext uri="{FF2B5EF4-FFF2-40B4-BE49-F238E27FC236}">
                <a16:creationId xmlns:a16="http://schemas.microsoft.com/office/drawing/2014/main" id="{B218D685-580E-4487-8E55-89599B0F33C7}"/>
              </a:ext>
            </a:extLst>
          </p:cNvPr>
          <p:cNvCxnSpPr/>
          <p:nvPr/>
        </p:nvCxnSpPr>
        <p:spPr>
          <a:xfrm flipH="1">
            <a:off x="5659073" y="3364548"/>
            <a:ext cx="711666" cy="6858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811E564-7F24-4654-87B5-13D931B202E6}"/>
              </a:ext>
            </a:extLst>
          </p:cNvPr>
          <p:cNvCxnSpPr>
            <a:cxnSpLocks/>
          </p:cNvCxnSpPr>
          <p:nvPr/>
        </p:nvCxnSpPr>
        <p:spPr>
          <a:xfrm flipH="1">
            <a:off x="7920224" y="3430905"/>
            <a:ext cx="509313" cy="48387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10866546-1C51-4B08-A55A-87DF78DC8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738" y="4346296"/>
            <a:ext cx="1242974" cy="1242974"/>
          </a:xfrm>
          <a:prstGeom prst="rect">
            <a:avLst/>
          </a:prstGeom>
        </p:spPr>
      </p:pic>
      <p:pic>
        <p:nvPicPr>
          <p:cNvPr id="13" name="Picture 12">
            <a:extLst>
              <a:ext uri="{FF2B5EF4-FFF2-40B4-BE49-F238E27FC236}">
                <a16:creationId xmlns:a16="http://schemas.microsoft.com/office/drawing/2014/main" id="{242E3EF2-D9F0-4A5A-BD14-FCDB601B8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2685593"/>
            <a:ext cx="1242974" cy="1242974"/>
          </a:xfrm>
          <a:prstGeom prst="rect">
            <a:avLst/>
          </a:prstGeom>
        </p:spPr>
      </p:pic>
    </p:spTree>
    <p:extLst>
      <p:ext uri="{BB962C8B-B14F-4D97-AF65-F5344CB8AC3E}">
        <p14:creationId xmlns:p14="http://schemas.microsoft.com/office/powerpoint/2010/main" val="23106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A084-0258-4213-91EA-44EFA5D29F47}"/>
              </a:ext>
            </a:extLst>
          </p:cNvPr>
          <p:cNvSpPr>
            <a:spLocks noGrp="1"/>
          </p:cNvSpPr>
          <p:nvPr>
            <p:ph type="title"/>
          </p:nvPr>
        </p:nvSpPr>
        <p:spPr>
          <a:xfrm>
            <a:off x="609600" y="274638"/>
            <a:ext cx="10972800" cy="734694"/>
          </a:xfrm>
        </p:spPr>
        <p:txBody>
          <a:bodyPr/>
          <a:lstStyle/>
          <a:p>
            <a:r>
              <a:rPr lang="en-US" dirty="0">
                <a:latin typeface="Times New Roman" panose="02020603050405020304" pitchFamily="18" charset="0"/>
                <a:cs typeface="Times New Roman" panose="02020603050405020304" pitchFamily="18" charset="0"/>
              </a:rPr>
              <a:t>Class Organization</a:t>
            </a:r>
          </a:p>
        </p:txBody>
      </p:sp>
      <p:pic>
        <p:nvPicPr>
          <p:cNvPr id="4" name="Picture 3">
            <a:extLst>
              <a:ext uri="{FF2B5EF4-FFF2-40B4-BE49-F238E27FC236}">
                <a16:creationId xmlns:a16="http://schemas.microsoft.com/office/drawing/2014/main" id="{BA37DA29-8972-4700-A6F7-4A6F5496E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56410"/>
            <a:ext cx="1565564" cy="861060"/>
          </a:xfrm>
          <a:prstGeom prst="rect">
            <a:avLst/>
          </a:prstGeom>
        </p:spPr>
      </p:pic>
      <p:graphicFrame>
        <p:nvGraphicFramePr>
          <p:cNvPr id="6" name="Table 5">
            <a:extLst>
              <a:ext uri="{FF2B5EF4-FFF2-40B4-BE49-F238E27FC236}">
                <a16:creationId xmlns:a16="http://schemas.microsoft.com/office/drawing/2014/main" id="{D054B442-B00D-42ED-9E05-2F2C94365A4B}"/>
              </a:ext>
            </a:extLst>
          </p:cNvPr>
          <p:cNvGraphicFramePr>
            <a:graphicFrameLocks noGrp="1"/>
          </p:cNvGraphicFramePr>
          <p:nvPr>
            <p:extLst>
              <p:ext uri="{D42A27DB-BD31-4B8C-83A1-F6EECF244321}">
                <p14:modId xmlns:p14="http://schemas.microsoft.com/office/powerpoint/2010/main" val="952669143"/>
              </p:ext>
            </p:extLst>
          </p:nvPr>
        </p:nvGraphicFramePr>
        <p:xfrm>
          <a:off x="2209800" y="2438400"/>
          <a:ext cx="8077200" cy="2468880"/>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1824261175"/>
                    </a:ext>
                  </a:extLst>
                </a:gridCol>
                <a:gridCol w="2057400">
                  <a:extLst>
                    <a:ext uri="{9D8B030D-6E8A-4147-A177-3AD203B41FA5}">
                      <a16:colId xmlns:a16="http://schemas.microsoft.com/office/drawing/2014/main" val="1134010669"/>
                    </a:ext>
                  </a:extLst>
                </a:gridCol>
                <a:gridCol w="2133600">
                  <a:extLst>
                    <a:ext uri="{9D8B030D-6E8A-4147-A177-3AD203B41FA5}">
                      <a16:colId xmlns:a16="http://schemas.microsoft.com/office/drawing/2014/main" val="2910443161"/>
                    </a:ext>
                  </a:extLst>
                </a:gridCol>
                <a:gridCol w="2133600">
                  <a:extLst>
                    <a:ext uri="{9D8B030D-6E8A-4147-A177-3AD203B41FA5}">
                      <a16:colId xmlns:a16="http://schemas.microsoft.com/office/drawing/2014/main" val="3276332825"/>
                    </a:ext>
                  </a:extLst>
                </a:gridCol>
              </a:tblGrid>
              <a:tr h="370840">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Before class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In class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After class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730897"/>
                  </a:ext>
                </a:extLst>
              </a:tr>
              <a:tr h="370840">
                <a:tc>
                  <a:txBody>
                    <a:bodyPr/>
                    <a:lstStyle/>
                    <a:p>
                      <a:pPr algn="ctr"/>
                      <a:r>
                        <a:rPr lang="en-US" sz="2400" b="1" dirty="0"/>
                        <a:t>Traditional</a:t>
                      </a:r>
                      <a:endParaRPr 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Lecture</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Homework practice</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278759"/>
                  </a:ext>
                </a:extLst>
              </a:tr>
              <a:tr h="370840">
                <a:tc>
                  <a:txBody>
                    <a:bodyPr/>
                    <a:lstStyle/>
                    <a:p>
                      <a:pPr algn="ctr"/>
                      <a:r>
                        <a:rPr lang="en-US" sz="2400" b="1" dirty="0"/>
                        <a:t>My courses (flipped)</a:t>
                      </a:r>
                      <a:endParaRPr 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Lecture videos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Homework practice in small groups</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589106"/>
                  </a:ext>
                </a:extLst>
              </a:tr>
            </a:tbl>
          </a:graphicData>
        </a:graphic>
      </p:graphicFrame>
      <p:pic>
        <p:nvPicPr>
          <p:cNvPr id="8" name="Picture 7">
            <a:extLst>
              <a:ext uri="{FF2B5EF4-FFF2-40B4-BE49-F238E27FC236}">
                <a16:creationId xmlns:a16="http://schemas.microsoft.com/office/drawing/2014/main" id="{72ADF536-BBDC-486C-8B35-AD55B2D75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739" y="4907280"/>
            <a:ext cx="1565564" cy="861060"/>
          </a:xfrm>
          <a:prstGeom prst="rect">
            <a:avLst/>
          </a:prstGeom>
        </p:spPr>
      </p:pic>
      <p:cxnSp>
        <p:nvCxnSpPr>
          <p:cNvPr id="10" name="Straight Arrow Connector 9">
            <a:extLst>
              <a:ext uri="{FF2B5EF4-FFF2-40B4-BE49-F238E27FC236}">
                <a16:creationId xmlns:a16="http://schemas.microsoft.com/office/drawing/2014/main" id="{B218D685-580E-4487-8E55-89599B0F33C7}"/>
              </a:ext>
            </a:extLst>
          </p:cNvPr>
          <p:cNvCxnSpPr/>
          <p:nvPr/>
        </p:nvCxnSpPr>
        <p:spPr>
          <a:xfrm flipH="1">
            <a:off x="5659073" y="3364548"/>
            <a:ext cx="711666" cy="6858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811E564-7F24-4654-87B5-13D931B202E6}"/>
              </a:ext>
            </a:extLst>
          </p:cNvPr>
          <p:cNvCxnSpPr>
            <a:cxnSpLocks/>
          </p:cNvCxnSpPr>
          <p:nvPr/>
        </p:nvCxnSpPr>
        <p:spPr>
          <a:xfrm flipH="1">
            <a:off x="7920224" y="3430905"/>
            <a:ext cx="509313" cy="48387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7CEBAFCD-5DDD-48F5-97FB-53FD16566F3B}"/>
              </a:ext>
            </a:extLst>
          </p:cNvPr>
          <p:cNvSpPr txBox="1"/>
          <p:nvPr/>
        </p:nvSpPr>
        <p:spPr>
          <a:xfrm>
            <a:off x="635466" y="5231923"/>
            <a:ext cx="5257800" cy="1384995"/>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Increasing numbers of students with little or no idea of what was in lecture videos.</a:t>
            </a:r>
          </a:p>
        </p:txBody>
      </p:sp>
      <p:cxnSp>
        <p:nvCxnSpPr>
          <p:cNvPr id="14" name="Straight Arrow Connector 13">
            <a:extLst>
              <a:ext uri="{FF2B5EF4-FFF2-40B4-BE49-F238E27FC236}">
                <a16:creationId xmlns:a16="http://schemas.microsoft.com/office/drawing/2014/main" id="{632F09D6-7BC1-48AD-82FE-D58F4B7C59AE}"/>
              </a:ext>
            </a:extLst>
          </p:cNvPr>
          <p:cNvCxnSpPr/>
          <p:nvPr/>
        </p:nvCxnSpPr>
        <p:spPr>
          <a:xfrm flipH="1">
            <a:off x="4114800" y="4564380"/>
            <a:ext cx="711666" cy="6858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A084A6C7-4F3B-4111-9065-86B1DCCFD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466" y="4346296"/>
            <a:ext cx="1251246" cy="1251246"/>
          </a:xfrm>
          <a:prstGeom prst="rect">
            <a:avLst/>
          </a:prstGeom>
        </p:spPr>
      </p:pic>
    </p:spTree>
    <p:extLst>
      <p:ext uri="{BB962C8B-B14F-4D97-AF65-F5344CB8AC3E}">
        <p14:creationId xmlns:p14="http://schemas.microsoft.com/office/powerpoint/2010/main" val="3008774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38C5-BDB4-4BF3-9AD1-5ACBF3824DE6}"/>
              </a:ext>
            </a:extLst>
          </p:cNvPr>
          <p:cNvSpPr>
            <a:spLocks noGrp="1"/>
          </p:cNvSpPr>
          <p:nvPr>
            <p:ph type="ctrTitle"/>
          </p:nvPr>
        </p:nvSpPr>
        <p:spPr/>
        <p:txBody>
          <a:bodyPr/>
          <a:lstStyle/>
          <a:p>
            <a:r>
              <a:rPr lang="en-US" altLang="en-US" dirty="0">
                <a:latin typeface="Times New Roman" panose="02020603050405020304" pitchFamily="18" charset="0"/>
                <a:cs typeface="Times New Roman" panose="02020603050405020304" pitchFamily="18" charset="0"/>
              </a:rPr>
              <a:t>Student responses to end-of-course surveys</a:t>
            </a:r>
            <a:br>
              <a:rPr lang="en-US" altLang="en-US"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[IRB approved]</a:t>
            </a:r>
            <a:br>
              <a:rPr lang="en-US" alt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4090944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281C133-FD18-4842-8606-DB5A0B4325FE}"/>
              </a:ext>
            </a:extLst>
          </p:cNvPr>
          <p:cNvSpPr txBox="1">
            <a:spLocks/>
          </p:cNvSpPr>
          <p:nvPr/>
        </p:nvSpPr>
        <p:spPr>
          <a:xfrm>
            <a:off x="609600" y="24882"/>
            <a:ext cx="10972800" cy="71596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a:latin typeface="Times New Roman" panose="02020603050405020304" pitchFamily="18" charset="0"/>
                <a:cs typeface="Times New Roman" panose="02020603050405020304" pitchFamily="18" charset="0"/>
              </a:rPr>
              <a:t>Repeat next year?</a:t>
            </a:r>
          </a:p>
        </p:txBody>
      </p:sp>
      <p:graphicFrame>
        <p:nvGraphicFramePr>
          <p:cNvPr id="4" name="Chart 3">
            <a:extLst>
              <a:ext uri="{FF2B5EF4-FFF2-40B4-BE49-F238E27FC236}">
                <a16:creationId xmlns:a16="http://schemas.microsoft.com/office/drawing/2014/main" id="{272B95CA-465A-4EF1-9934-FEA40B475B7F}"/>
              </a:ext>
            </a:extLst>
          </p:cNvPr>
          <p:cNvGraphicFramePr>
            <a:graphicFrameLocks/>
          </p:cNvGraphicFramePr>
          <p:nvPr>
            <p:extLst>
              <p:ext uri="{D42A27DB-BD31-4B8C-83A1-F6EECF244321}">
                <p14:modId xmlns:p14="http://schemas.microsoft.com/office/powerpoint/2010/main" val="829351257"/>
              </p:ext>
            </p:extLst>
          </p:nvPr>
        </p:nvGraphicFramePr>
        <p:xfrm>
          <a:off x="381000" y="1219200"/>
          <a:ext cx="11506200" cy="5333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6971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F699E-2962-4629-98A5-3C3A7B3065D7}"/>
              </a:ext>
            </a:extLst>
          </p:cNvPr>
          <p:cNvSpPr txBox="1">
            <a:spLocks/>
          </p:cNvSpPr>
          <p:nvPr/>
        </p:nvSpPr>
        <p:spPr>
          <a:xfrm>
            <a:off x="609600" y="152400"/>
            <a:ext cx="10972800" cy="71596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a:latin typeface="Times New Roman" panose="02020603050405020304" pitchFamily="18" charset="0"/>
                <a:cs typeface="Times New Roman" panose="02020603050405020304" pitchFamily="18" charset="0"/>
              </a:rPr>
              <a:t>Did they see positive outcomes?</a:t>
            </a:r>
          </a:p>
        </p:txBody>
      </p:sp>
      <p:graphicFrame>
        <p:nvGraphicFramePr>
          <p:cNvPr id="7" name="Chart 6">
            <a:extLst>
              <a:ext uri="{FF2B5EF4-FFF2-40B4-BE49-F238E27FC236}">
                <a16:creationId xmlns:a16="http://schemas.microsoft.com/office/drawing/2014/main" id="{EAFF2FF0-3AD1-43FE-99F6-00DBCB4A7F0D}"/>
              </a:ext>
            </a:extLst>
          </p:cNvPr>
          <p:cNvGraphicFramePr>
            <a:graphicFrameLocks/>
          </p:cNvGraphicFramePr>
          <p:nvPr>
            <p:extLst>
              <p:ext uri="{D42A27DB-BD31-4B8C-83A1-F6EECF244321}">
                <p14:modId xmlns:p14="http://schemas.microsoft.com/office/powerpoint/2010/main" val="235662607"/>
              </p:ext>
            </p:extLst>
          </p:nvPr>
        </p:nvGraphicFramePr>
        <p:xfrm>
          <a:off x="227203" y="1267408"/>
          <a:ext cx="5791199"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0E3DCF3-FDFD-4682-B9C2-4E887C47700F}"/>
              </a:ext>
            </a:extLst>
          </p:cNvPr>
          <p:cNvGraphicFramePr>
            <a:graphicFrameLocks/>
          </p:cNvGraphicFramePr>
          <p:nvPr>
            <p:extLst>
              <p:ext uri="{D42A27DB-BD31-4B8C-83A1-F6EECF244321}">
                <p14:modId xmlns:p14="http://schemas.microsoft.com/office/powerpoint/2010/main" val="123777495"/>
              </p:ext>
            </p:extLst>
          </p:nvPr>
        </p:nvGraphicFramePr>
        <p:xfrm>
          <a:off x="6248400" y="1267408"/>
          <a:ext cx="5791199"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10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637BAE-50FA-43FA-AA6E-2746A8930C1F}"/>
              </a:ext>
            </a:extLst>
          </p:cNvPr>
          <p:cNvSpPr/>
          <p:nvPr/>
        </p:nvSpPr>
        <p:spPr>
          <a:xfrm>
            <a:off x="5753878" y="1295400"/>
            <a:ext cx="6096000" cy="1569660"/>
          </a:xfrm>
          <a:prstGeom prst="rect">
            <a:avLst/>
          </a:prstGeom>
        </p:spPr>
        <p:txBody>
          <a:bodyPr>
            <a:spAutoFit/>
          </a:bodyPr>
          <a:lstStyle/>
          <a:p>
            <a:r>
              <a:rPr lang="en-US" sz="2400" dirty="0">
                <a:solidFill>
                  <a:srgbClr val="000000"/>
                </a:solidFill>
                <a:latin typeface="Times New Roman" panose="02020603050405020304" pitchFamily="18" charset="0"/>
                <a:cs typeface="Times New Roman" panose="02020603050405020304" pitchFamily="18" charset="0"/>
              </a:rPr>
              <a:t>Open-ended survey question:</a:t>
            </a: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i="1" dirty="0">
                <a:solidFill>
                  <a:srgbClr val="000000"/>
                </a:solidFill>
                <a:latin typeface="Times New Roman" panose="02020603050405020304" pitchFamily="18" charset="0"/>
                <a:cs typeface="Times New Roman" panose="02020603050405020304" pitchFamily="18" charset="0"/>
              </a:rPr>
              <a:t>Compared to the start of the course, describe any ways that you now study differently.</a:t>
            </a:r>
          </a:p>
        </p:txBody>
      </p:sp>
      <p:graphicFrame>
        <p:nvGraphicFramePr>
          <p:cNvPr id="4" name="Table 3">
            <a:extLst>
              <a:ext uri="{FF2B5EF4-FFF2-40B4-BE49-F238E27FC236}">
                <a16:creationId xmlns:a16="http://schemas.microsoft.com/office/drawing/2014/main" id="{2C9E6675-079E-4AB7-AAFD-D14DB6E70C04}"/>
              </a:ext>
            </a:extLst>
          </p:cNvPr>
          <p:cNvGraphicFramePr>
            <a:graphicFrameLocks noGrp="1"/>
          </p:cNvGraphicFramePr>
          <p:nvPr>
            <p:extLst>
              <p:ext uri="{D42A27DB-BD31-4B8C-83A1-F6EECF244321}">
                <p14:modId xmlns:p14="http://schemas.microsoft.com/office/powerpoint/2010/main" val="720237759"/>
              </p:ext>
            </p:extLst>
          </p:nvPr>
        </p:nvGraphicFramePr>
        <p:xfrm>
          <a:off x="5334000" y="3048000"/>
          <a:ext cx="6603999" cy="3291840"/>
        </p:xfrm>
        <a:graphic>
          <a:graphicData uri="http://schemas.openxmlformats.org/drawingml/2006/table">
            <a:tbl>
              <a:tblPr firstRow="1" bandRow="1">
                <a:tableStyleId>{00A15C55-8517-42AA-B614-E9B94910E393}</a:tableStyleId>
              </a:tblPr>
              <a:tblGrid>
                <a:gridCol w="3157291">
                  <a:extLst>
                    <a:ext uri="{9D8B030D-6E8A-4147-A177-3AD203B41FA5}">
                      <a16:colId xmlns:a16="http://schemas.microsoft.com/office/drawing/2014/main" val="2139132311"/>
                    </a:ext>
                  </a:extLst>
                </a:gridCol>
                <a:gridCol w="1657578">
                  <a:extLst>
                    <a:ext uri="{9D8B030D-6E8A-4147-A177-3AD203B41FA5}">
                      <a16:colId xmlns:a16="http://schemas.microsoft.com/office/drawing/2014/main" val="2685716207"/>
                    </a:ext>
                  </a:extLst>
                </a:gridCol>
                <a:gridCol w="1789130">
                  <a:extLst>
                    <a:ext uri="{9D8B030D-6E8A-4147-A177-3AD203B41FA5}">
                      <a16:colId xmlns:a16="http://schemas.microsoft.com/office/drawing/2014/main" val="1714176830"/>
                    </a:ext>
                  </a:extLst>
                </a:gridCol>
              </a:tblGrid>
              <a:tr h="370840">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Org 1 (n=40)</a:t>
                      </a:r>
                    </a:p>
                  </a:txBody>
                  <a:tcPr/>
                </a:tc>
                <a:tc>
                  <a:txBody>
                    <a:bodyPr/>
                    <a:lstStyle/>
                    <a:p>
                      <a:pPr algn="ctr"/>
                      <a:r>
                        <a:rPr lang="en-US" sz="2400" dirty="0">
                          <a:latin typeface="Times New Roman" panose="02020603050405020304" pitchFamily="18" charset="0"/>
                          <a:cs typeface="Times New Roman" panose="02020603050405020304" pitchFamily="18" charset="0"/>
                        </a:rPr>
                        <a:t>(G)OB</a:t>
                      </a:r>
                    </a:p>
                    <a:p>
                      <a:pPr algn="ctr"/>
                      <a:r>
                        <a:rPr lang="en-US" sz="2400" dirty="0">
                          <a:latin typeface="Times New Roman" panose="02020603050405020304" pitchFamily="18" charset="0"/>
                          <a:cs typeface="Times New Roman" panose="02020603050405020304" pitchFamily="18" charset="0"/>
                        </a:rPr>
                        <a:t>(n=55)</a:t>
                      </a:r>
                    </a:p>
                  </a:txBody>
                  <a:tcPr/>
                </a:tc>
                <a:extLst>
                  <a:ext uri="{0D108BD9-81ED-4DB2-BD59-A6C34878D82A}">
                    <a16:rowId xmlns:a16="http://schemas.microsoft.com/office/drawing/2014/main" val="4055691011"/>
                  </a:ext>
                </a:extLst>
              </a:tr>
              <a:tr h="370840">
                <a:tc>
                  <a:txBody>
                    <a:bodyPr/>
                    <a:lstStyle/>
                    <a:p>
                      <a:r>
                        <a:rPr lang="en-US" sz="2400" b="1" dirty="0">
                          <a:latin typeface="Times New Roman" panose="02020603050405020304" pitchFamily="18" charset="0"/>
                          <a:cs typeface="Times New Roman" panose="02020603050405020304" pitchFamily="18" charset="0"/>
                        </a:rPr>
                        <a:t>Reduced multi-tasking and/or adopted Pomodoro technique</a:t>
                      </a:r>
                    </a:p>
                  </a:txBody>
                  <a:tcPr/>
                </a:tc>
                <a:tc>
                  <a:txBody>
                    <a:bodyPr/>
                    <a:lstStyle/>
                    <a:p>
                      <a:pPr algn="ctr"/>
                      <a:r>
                        <a:rPr lang="en-US" sz="2400" dirty="0">
                          <a:latin typeface="Times New Roman" panose="02020603050405020304" pitchFamily="18" charset="0"/>
                          <a:cs typeface="Times New Roman" panose="02020603050405020304" pitchFamily="18" charset="0"/>
                        </a:rPr>
                        <a:t>48 % (19)</a:t>
                      </a:r>
                    </a:p>
                  </a:txBody>
                  <a:tcPr/>
                </a:tc>
                <a:tc>
                  <a:txBody>
                    <a:bodyPr/>
                    <a:lstStyle/>
                    <a:p>
                      <a:pPr algn="ctr"/>
                      <a:r>
                        <a:rPr lang="en-US" sz="2400" dirty="0">
                          <a:latin typeface="Times New Roman" panose="02020603050405020304" pitchFamily="18" charset="0"/>
                          <a:cs typeface="Times New Roman" panose="02020603050405020304" pitchFamily="18" charset="0"/>
                        </a:rPr>
                        <a:t>36% (20)</a:t>
                      </a:r>
                    </a:p>
                  </a:txBody>
                  <a:tcPr/>
                </a:tc>
                <a:extLst>
                  <a:ext uri="{0D108BD9-81ED-4DB2-BD59-A6C34878D82A}">
                    <a16:rowId xmlns:a16="http://schemas.microsoft.com/office/drawing/2014/main" val="4044352686"/>
                  </a:ext>
                </a:extLst>
              </a:tr>
              <a:tr h="370840">
                <a:tc>
                  <a:txBody>
                    <a:bodyPr/>
                    <a:lstStyle/>
                    <a:p>
                      <a:r>
                        <a:rPr lang="en-US" sz="2400" dirty="0">
                          <a:latin typeface="Times New Roman" panose="02020603050405020304" pitchFamily="18" charset="0"/>
                          <a:cs typeface="Times New Roman" panose="02020603050405020304" pitchFamily="18" charset="0"/>
                        </a:rPr>
                        <a:t>Other changes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50 % (20)</a:t>
                      </a: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53% (29)</a:t>
                      </a:r>
                    </a:p>
                  </a:txBody>
                  <a:tcPr/>
                </a:tc>
                <a:extLst>
                  <a:ext uri="{0D108BD9-81ED-4DB2-BD59-A6C34878D82A}">
                    <a16:rowId xmlns:a16="http://schemas.microsoft.com/office/drawing/2014/main" val="190999578"/>
                  </a:ext>
                </a:extLst>
              </a:tr>
              <a:tr h="370840">
                <a:tc>
                  <a:txBody>
                    <a:bodyPr/>
                    <a:lstStyle/>
                    <a:p>
                      <a:r>
                        <a:rPr lang="en-US" sz="2400" dirty="0">
                          <a:latin typeface="Times New Roman" panose="02020603050405020304" pitchFamily="18" charset="0"/>
                          <a:cs typeface="Times New Roman" panose="02020603050405020304" pitchFamily="18" charset="0"/>
                        </a:rPr>
                        <a:t>No change mentioned</a:t>
                      </a:r>
                    </a:p>
                  </a:txBody>
                  <a:tcPr/>
                </a:tc>
                <a:tc>
                  <a:txBody>
                    <a:bodyPr/>
                    <a:lstStyle/>
                    <a:p>
                      <a:pPr algn="ctr"/>
                      <a:r>
                        <a:rPr lang="en-US" sz="2400" dirty="0">
                          <a:latin typeface="Times New Roman" panose="02020603050405020304" pitchFamily="18" charset="0"/>
                          <a:cs typeface="Times New Roman" panose="02020603050405020304" pitchFamily="18" charset="0"/>
                        </a:rPr>
                        <a:t>3% (1)</a:t>
                      </a:r>
                    </a:p>
                  </a:txBody>
                  <a:tcPr/>
                </a:tc>
                <a:tc>
                  <a:txBody>
                    <a:bodyPr/>
                    <a:lstStyle/>
                    <a:p>
                      <a:pPr algn="ctr"/>
                      <a:r>
                        <a:rPr lang="en-US" sz="2400" dirty="0">
                          <a:latin typeface="Times New Roman" panose="02020603050405020304" pitchFamily="18" charset="0"/>
                          <a:cs typeface="Times New Roman" panose="02020603050405020304" pitchFamily="18" charset="0"/>
                        </a:rPr>
                        <a:t>11% (6)</a:t>
                      </a:r>
                    </a:p>
                  </a:txBody>
                  <a:tcPr/>
                </a:tc>
                <a:extLst>
                  <a:ext uri="{0D108BD9-81ED-4DB2-BD59-A6C34878D82A}">
                    <a16:rowId xmlns:a16="http://schemas.microsoft.com/office/drawing/2014/main" val="3078862268"/>
                  </a:ext>
                </a:extLst>
              </a:tr>
            </a:tbl>
          </a:graphicData>
        </a:graphic>
      </p:graphicFrame>
      <p:sp>
        <p:nvSpPr>
          <p:cNvPr id="6" name="Title 3">
            <a:extLst>
              <a:ext uri="{FF2B5EF4-FFF2-40B4-BE49-F238E27FC236}">
                <a16:creationId xmlns:a16="http://schemas.microsoft.com/office/drawing/2014/main" id="{2FBE8D07-24EE-4EFA-9F76-089BC631B371}"/>
              </a:ext>
            </a:extLst>
          </p:cNvPr>
          <p:cNvSpPr txBox="1">
            <a:spLocks/>
          </p:cNvSpPr>
          <p:nvPr/>
        </p:nvSpPr>
        <p:spPr>
          <a:xfrm>
            <a:off x="609600" y="24882"/>
            <a:ext cx="10972800" cy="71596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a:latin typeface="Times New Roman" panose="02020603050405020304" pitchFamily="18" charset="0"/>
                <a:cs typeface="Times New Roman" panose="02020603050405020304" pitchFamily="18" charset="0"/>
              </a:rPr>
              <a:t>Did they change study habits?  Which ones?</a:t>
            </a:r>
          </a:p>
        </p:txBody>
      </p:sp>
      <p:pic>
        <p:nvPicPr>
          <p:cNvPr id="8" name="Picture 7">
            <a:extLst>
              <a:ext uri="{FF2B5EF4-FFF2-40B4-BE49-F238E27FC236}">
                <a16:creationId xmlns:a16="http://schemas.microsoft.com/office/drawing/2014/main" id="{7E42BEE7-7EEF-4468-ABCD-8C4DB3A07939}"/>
              </a:ext>
            </a:extLst>
          </p:cNvPr>
          <p:cNvPicPr>
            <a:picLocks noChangeAspect="1"/>
          </p:cNvPicPr>
          <p:nvPr/>
        </p:nvPicPr>
        <p:blipFill>
          <a:blip r:embed="rId2"/>
          <a:stretch>
            <a:fillRect/>
          </a:stretch>
        </p:blipFill>
        <p:spPr>
          <a:xfrm>
            <a:off x="8296889" y="4384116"/>
            <a:ext cx="678220" cy="619608"/>
          </a:xfrm>
          <a:prstGeom prst="rect">
            <a:avLst/>
          </a:prstGeom>
        </p:spPr>
      </p:pic>
      <p:graphicFrame>
        <p:nvGraphicFramePr>
          <p:cNvPr id="10" name="Chart 9">
            <a:extLst>
              <a:ext uri="{FF2B5EF4-FFF2-40B4-BE49-F238E27FC236}">
                <a16:creationId xmlns:a16="http://schemas.microsoft.com/office/drawing/2014/main" id="{BAE4B6FC-3DAF-4813-AF13-65BFD35C47EF}"/>
              </a:ext>
            </a:extLst>
          </p:cNvPr>
          <p:cNvGraphicFramePr>
            <a:graphicFrameLocks/>
          </p:cNvGraphicFramePr>
          <p:nvPr>
            <p:extLst>
              <p:ext uri="{D42A27DB-BD31-4B8C-83A1-F6EECF244321}">
                <p14:modId xmlns:p14="http://schemas.microsoft.com/office/powerpoint/2010/main" val="3583465765"/>
              </p:ext>
            </p:extLst>
          </p:nvPr>
        </p:nvGraphicFramePr>
        <p:xfrm>
          <a:off x="254001" y="990600"/>
          <a:ext cx="4851399"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3399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391B6D-33AD-4EE6-B4E7-DE287C8D4D5A}"/>
              </a:ext>
            </a:extLst>
          </p:cNvPr>
          <p:cNvSpPr>
            <a:spLocks noGrp="1"/>
          </p:cNvSpPr>
          <p:nvPr>
            <p:ph type="title"/>
          </p:nvPr>
        </p:nvSpPr>
        <p:spPr>
          <a:xfrm>
            <a:off x="609600" y="24882"/>
            <a:ext cx="10972800" cy="715962"/>
          </a:xfrm>
        </p:spPr>
        <p:txBody>
          <a:bodyPr/>
          <a:lstStyle/>
          <a:p>
            <a:r>
              <a:rPr lang="en-US" dirty="0">
                <a:latin typeface="Times New Roman" panose="02020603050405020304" pitchFamily="18" charset="0"/>
                <a:cs typeface="Times New Roman" panose="02020603050405020304" pitchFamily="18" charset="0"/>
              </a:rPr>
              <a:t>Finish course with growth mindset?</a:t>
            </a:r>
          </a:p>
        </p:txBody>
      </p:sp>
      <p:graphicFrame>
        <p:nvGraphicFramePr>
          <p:cNvPr id="7" name="Chart 6">
            <a:extLst>
              <a:ext uri="{FF2B5EF4-FFF2-40B4-BE49-F238E27FC236}">
                <a16:creationId xmlns:a16="http://schemas.microsoft.com/office/drawing/2014/main" id="{8EE5B64D-8E30-420F-BA71-00C75F3DB814}"/>
              </a:ext>
            </a:extLst>
          </p:cNvPr>
          <p:cNvGraphicFramePr>
            <a:graphicFrameLocks/>
          </p:cNvGraphicFramePr>
          <p:nvPr>
            <p:extLst>
              <p:ext uri="{D42A27DB-BD31-4B8C-83A1-F6EECF244321}">
                <p14:modId xmlns:p14="http://schemas.microsoft.com/office/powerpoint/2010/main" val="1625002869"/>
              </p:ext>
            </p:extLst>
          </p:nvPr>
        </p:nvGraphicFramePr>
        <p:xfrm>
          <a:off x="228216" y="1066800"/>
          <a:ext cx="5639184" cy="556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0770A08-9A73-48F4-B8A6-1BB371FD0E0D}"/>
              </a:ext>
            </a:extLst>
          </p:cNvPr>
          <p:cNvGraphicFramePr>
            <a:graphicFrameLocks/>
          </p:cNvGraphicFramePr>
          <p:nvPr>
            <p:extLst>
              <p:ext uri="{D42A27DB-BD31-4B8C-83A1-F6EECF244321}">
                <p14:modId xmlns:p14="http://schemas.microsoft.com/office/powerpoint/2010/main" val="243505067"/>
              </p:ext>
            </p:extLst>
          </p:nvPr>
        </p:nvGraphicFramePr>
        <p:xfrm>
          <a:off x="6324600" y="1066800"/>
          <a:ext cx="5639184"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424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AB12-1B73-427B-90C1-0E9682EA9A4D}"/>
              </a:ext>
            </a:extLst>
          </p:cNvPr>
          <p:cNvSpPr>
            <a:spLocks noGrp="1"/>
          </p:cNvSpPr>
          <p:nvPr>
            <p:ph type="title"/>
          </p:nvPr>
        </p:nvSpPr>
        <p:spPr>
          <a:xfrm>
            <a:off x="2743200" y="3243"/>
            <a:ext cx="6248400" cy="838200"/>
          </a:xfrm>
        </p:spPr>
        <p:txBody>
          <a:bodyPr/>
          <a:lstStyle/>
          <a:p>
            <a:r>
              <a:rPr lang="en-US" dirty="0">
                <a:latin typeface="Times New Roman" panose="02020603050405020304" pitchFamily="18" charset="0"/>
                <a:cs typeface="Times New Roman" panose="02020603050405020304" pitchFamily="18" charset="0"/>
              </a:rPr>
              <a:t>‘Ah Ha’ moment</a:t>
            </a:r>
          </a:p>
        </p:txBody>
      </p:sp>
      <p:sp>
        <p:nvSpPr>
          <p:cNvPr id="3" name="Content Placeholder 2">
            <a:extLst>
              <a:ext uri="{FF2B5EF4-FFF2-40B4-BE49-F238E27FC236}">
                <a16:creationId xmlns:a16="http://schemas.microsoft.com/office/drawing/2014/main" id="{02B3225B-1D43-4DCE-8DA5-223E17D67DA4}"/>
              </a:ext>
            </a:extLst>
          </p:cNvPr>
          <p:cNvSpPr>
            <a:spLocks noGrp="1"/>
          </p:cNvSpPr>
          <p:nvPr>
            <p:ph idx="1"/>
          </p:nvPr>
        </p:nvSpPr>
        <p:spPr>
          <a:xfrm>
            <a:off x="304800" y="776841"/>
            <a:ext cx="11658600" cy="2571925"/>
          </a:xfrm>
        </p:spPr>
        <p:txBody>
          <a:bodyPr/>
          <a:lstStyle/>
          <a:p>
            <a:pPr marL="0" indent="0">
              <a:buNone/>
            </a:pPr>
            <a:r>
              <a:rPr lang="en-US" sz="2800" dirty="0">
                <a:latin typeface="Times New Roman" panose="02020603050405020304" pitchFamily="18" charset="0"/>
                <a:cs typeface="Times New Roman" panose="02020603050405020304" pitchFamily="18" charset="0"/>
              </a:rPr>
              <a:t>Study: Frequency that undergrads on computers switch screens: </a:t>
            </a:r>
          </a:p>
          <a:p>
            <a:pPr marL="0" indent="0" algn="r">
              <a:buNone/>
            </a:pPr>
            <a:r>
              <a:rPr lang="en-US" sz="1600" dirty="0" err="1">
                <a:latin typeface="Times New Roman" panose="02020603050405020304" pitchFamily="18" charset="0"/>
                <a:cs typeface="Times New Roman" panose="02020603050405020304" pitchFamily="18" charset="0"/>
              </a:rPr>
              <a:t>Yeykelis</a:t>
            </a:r>
            <a:r>
              <a:rPr lang="en-US" sz="1600" dirty="0">
                <a:latin typeface="Times New Roman" panose="02020603050405020304" pitchFamily="18" charset="0"/>
                <a:cs typeface="Times New Roman" panose="02020603050405020304" pitchFamily="18" charset="0"/>
              </a:rPr>
              <a:t> L, Cummings JJ, Reeves B. 2014. J </a:t>
            </a:r>
            <a:r>
              <a:rPr lang="en-US" sz="1600" dirty="0" err="1">
                <a:latin typeface="Times New Roman" panose="02020603050405020304" pitchFamily="18" charset="0"/>
                <a:cs typeface="Times New Roman" panose="02020603050405020304" pitchFamily="18" charset="0"/>
              </a:rPr>
              <a:t>Commun</a:t>
            </a:r>
            <a:r>
              <a:rPr lang="en-US" sz="1600" dirty="0">
                <a:latin typeface="Times New Roman" panose="02020603050405020304" pitchFamily="18" charset="0"/>
                <a:cs typeface="Times New Roman" panose="02020603050405020304" pitchFamily="18" charset="0"/>
              </a:rPr>
              <a:t>. 64(1):167–192</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Average = 65 sec.</a:t>
            </a:r>
          </a:p>
          <a:p>
            <a:pPr marL="800100" lvl="2" indent="0">
              <a:buNone/>
            </a:pPr>
            <a:r>
              <a:rPr lang="en-US" sz="2800" dirty="0">
                <a:latin typeface="Times New Roman" panose="02020603050405020304" pitchFamily="18" charset="0"/>
                <a:cs typeface="Times New Roman" panose="02020603050405020304" pitchFamily="18" charset="0"/>
              </a:rPr>
              <a:t> Median  = 19 sec.</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7CF5F3-4EB8-466B-9A48-B8FCD3AF391E}"/>
              </a:ext>
            </a:extLst>
          </p:cNvPr>
          <p:cNvSpPr txBox="1"/>
          <p:nvPr/>
        </p:nvSpPr>
        <p:spPr>
          <a:xfrm>
            <a:off x="533400" y="5334000"/>
            <a:ext cx="6808274" cy="1384995"/>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Spring 2023: </a:t>
            </a:r>
          </a:p>
          <a:p>
            <a:r>
              <a:rPr lang="en-US" sz="2800" dirty="0">
                <a:latin typeface="Times New Roman" panose="02020603050405020304" pitchFamily="18" charset="0"/>
                <a:cs typeface="Times New Roman" panose="02020603050405020304" pitchFamily="18" charset="0"/>
              </a:rPr>
              <a:t>	Surveyed students regarding their focus</a:t>
            </a:r>
          </a:p>
          <a:p>
            <a:r>
              <a:rPr lang="en-US" sz="2800" dirty="0">
                <a:latin typeface="Times New Roman" panose="02020603050405020304" pitchFamily="18" charset="0"/>
                <a:cs typeface="Times New Roman" panose="02020603050405020304" pitchFamily="18" charset="0"/>
              </a:rPr>
              <a:t>	Made 2 new videos on topic</a:t>
            </a:r>
          </a:p>
        </p:txBody>
      </p:sp>
      <p:pic>
        <p:nvPicPr>
          <p:cNvPr id="4" name="Picture 3">
            <a:extLst>
              <a:ext uri="{FF2B5EF4-FFF2-40B4-BE49-F238E27FC236}">
                <a16:creationId xmlns:a16="http://schemas.microsoft.com/office/drawing/2014/main" id="{CFFD948D-77C2-431B-BBC1-BADE142360A1}"/>
              </a:ext>
            </a:extLst>
          </p:cNvPr>
          <p:cNvPicPr>
            <a:picLocks noChangeAspect="1"/>
          </p:cNvPicPr>
          <p:nvPr/>
        </p:nvPicPr>
        <p:blipFill>
          <a:blip r:embed="rId2"/>
          <a:stretch>
            <a:fillRect/>
          </a:stretch>
        </p:blipFill>
        <p:spPr>
          <a:xfrm>
            <a:off x="5155342" y="1981200"/>
            <a:ext cx="6824271" cy="3737840"/>
          </a:xfrm>
          <a:prstGeom prst="rect">
            <a:avLst/>
          </a:prstGeom>
          <a:ln>
            <a:solidFill>
              <a:schemeClr val="tx1"/>
            </a:solidFill>
          </a:ln>
        </p:spPr>
      </p:pic>
    </p:spTree>
    <p:extLst>
      <p:ext uri="{BB962C8B-B14F-4D97-AF65-F5344CB8AC3E}">
        <p14:creationId xmlns:p14="http://schemas.microsoft.com/office/powerpoint/2010/main" val="13152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D21A9EE-3004-4B3A-A1AA-BE0514F3C9E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42516" y="3200400"/>
            <a:ext cx="2083200" cy="2930369"/>
          </a:xfrm>
          <a:prstGeom prst="rect">
            <a:avLst/>
          </a:prstGeom>
        </p:spPr>
      </p:pic>
      <p:sp>
        <p:nvSpPr>
          <p:cNvPr id="2" name="Title 1">
            <a:extLst>
              <a:ext uri="{FF2B5EF4-FFF2-40B4-BE49-F238E27FC236}">
                <a16:creationId xmlns:a16="http://schemas.microsoft.com/office/drawing/2014/main" id="{F89CE8E3-8CFD-446A-A1FA-2A9C95FAFB9F}"/>
              </a:ext>
            </a:extLst>
          </p:cNvPr>
          <p:cNvSpPr>
            <a:spLocks noGrp="1"/>
          </p:cNvSpPr>
          <p:nvPr>
            <p:ph type="title"/>
          </p:nvPr>
        </p:nvSpPr>
        <p:spPr>
          <a:xfrm>
            <a:off x="342900" y="127818"/>
            <a:ext cx="11696700" cy="2954104"/>
          </a:xfrm>
        </p:spPr>
        <p:txBody>
          <a:bodyPr/>
          <a:lstStyle/>
          <a:p>
            <a:pPr algn="l"/>
            <a:r>
              <a:rPr lang="en-US" sz="3600" dirty="0">
                <a:latin typeface="Times New Roman" panose="02020603050405020304" pitchFamily="18" charset="0"/>
                <a:cs typeface="Times New Roman" panose="02020603050405020304" pitchFamily="18" charset="0"/>
              </a:rPr>
              <a:t>The chainsaw is a metaphor for your brain.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Think that maybe your brain can’t do chemistry problems?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 think you’re not using it right.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 want you to learn how well your chainsaw can work.</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In this course I teach chemistry, and I teach </a:t>
            </a:r>
            <a:r>
              <a:rPr lang="en-US" sz="3600" b="1" dirty="0">
                <a:latin typeface="Times New Roman" panose="02020603050405020304" pitchFamily="18" charset="0"/>
                <a:cs typeface="Times New Roman" panose="02020603050405020304" pitchFamily="18" charset="0"/>
              </a:rPr>
              <a:t>metacognition</a:t>
            </a:r>
            <a:r>
              <a:rPr lang="en-US" sz="36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9E662A46-6E01-45BA-B14C-00DEFF5C927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53952" y="3081922"/>
            <a:ext cx="3304896" cy="1185278"/>
          </a:xfrm>
          <a:prstGeom prst="rect">
            <a:avLst/>
          </a:prstGeom>
        </p:spPr>
      </p:pic>
    </p:spTree>
    <p:extLst>
      <p:ext uri="{BB962C8B-B14F-4D97-AF65-F5344CB8AC3E}">
        <p14:creationId xmlns:p14="http://schemas.microsoft.com/office/powerpoint/2010/main" val="73719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4C40-0BD4-51AD-B891-F538FB90E7D8}"/>
              </a:ext>
            </a:extLst>
          </p:cNvPr>
          <p:cNvSpPr>
            <a:spLocks noGrp="1"/>
          </p:cNvSpPr>
          <p:nvPr>
            <p:ph type="title"/>
          </p:nvPr>
        </p:nvSpPr>
        <p:spPr>
          <a:xfrm>
            <a:off x="838200" y="113671"/>
            <a:ext cx="10515600" cy="851279"/>
          </a:xfrm>
        </p:spPr>
        <p:txBody>
          <a:bodyPr/>
          <a:lstStyle/>
          <a:p>
            <a:pPr algn="ctr"/>
            <a:r>
              <a:rPr lang="en-US" dirty="0">
                <a:latin typeface="Times New Roman" panose="02020603050405020304" pitchFamily="18" charset="0"/>
                <a:cs typeface="Times New Roman" panose="02020603050405020304" pitchFamily="18" charset="0"/>
              </a:rPr>
              <a:t>Survey of Chem 103 Students</a:t>
            </a:r>
          </a:p>
        </p:txBody>
      </p:sp>
      <p:pic>
        <p:nvPicPr>
          <p:cNvPr id="1026" name="Picture 2" descr="Forms response chart. Question title: I wish I could focus for longer and deeper when studying.&#10;&#10; . Number of responses: 30 responses.">
            <a:extLst>
              <a:ext uri="{FF2B5EF4-FFF2-40B4-BE49-F238E27FC236}">
                <a16:creationId xmlns:a16="http://schemas.microsoft.com/office/drawing/2014/main" id="{8177D1E7-361E-4879-B0AA-6B6D36C0D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64950"/>
            <a:ext cx="10817318" cy="5142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A54EB-DBF9-234B-D764-B33632C328CA}"/>
              </a:ext>
            </a:extLst>
          </p:cNvPr>
          <p:cNvSpPr txBox="1"/>
          <p:nvPr/>
        </p:nvSpPr>
        <p:spPr>
          <a:xfrm>
            <a:off x="9995076" y="5282984"/>
            <a:ext cx="1321196" cy="830997"/>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Strongly </a:t>
            </a:r>
          </a:p>
          <a:p>
            <a:pPr algn="ctr"/>
            <a:r>
              <a:rPr lang="en-US" sz="2400" dirty="0">
                <a:latin typeface="Times New Roman" panose="02020603050405020304" pitchFamily="18" charset="0"/>
                <a:cs typeface="Times New Roman" panose="02020603050405020304" pitchFamily="18" charset="0"/>
              </a:rPr>
              <a:t>agree</a:t>
            </a:r>
          </a:p>
        </p:txBody>
      </p:sp>
      <p:sp>
        <p:nvSpPr>
          <p:cNvPr id="5" name="TextBox 4">
            <a:extLst>
              <a:ext uri="{FF2B5EF4-FFF2-40B4-BE49-F238E27FC236}">
                <a16:creationId xmlns:a16="http://schemas.microsoft.com/office/drawing/2014/main" id="{939C5883-0D6F-1F89-6E01-045793709803}"/>
              </a:ext>
            </a:extLst>
          </p:cNvPr>
          <p:cNvSpPr txBox="1"/>
          <p:nvPr/>
        </p:nvSpPr>
        <p:spPr>
          <a:xfrm>
            <a:off x="2163396" y="5279936"/>
            <a:ext cx="1321196" cy="830997"/>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Strongly </a:t>
            </a:r>
          </a:p>
          <a:p>
            <a:pPr algn="ctr"/>
            <a:r>
              <a:rPr lang="en-US" sz="2400" dirty="0">
                <a:latin typeface="Times New Roman" panose="02020603050405020304" pitchFamily="18" charset="0"/>
                <a:cs typeface="Times New Roman" panose="02020603050405020304" pitchFamily="18" charset="0"/>
              </a:rPr>
              <a:t>disagree</a:t>
            </a:r>
          </a:p>
        </p:txBody>
      </p:sp>
      <p:sp>
        <p:nvSpPr>
          <p:cNvPr id="6" name="TextBox 5">
            <a:extLst>
              <a:ext uri="{FF2B5EF4-FFF2-40B4-BE49-F238E27FC236}">
                <a16:creationId xmlns:a16="http://schemas.microsoft.com/office/drawing/2014/main" id="{07BF32C1-5FBF-EC63-5B65-118AA7F5DCDB}"/>
              </a:ext>
            </a:extLst>
          </p:cNvPr>
          <p:cNvSpPr txBox="1"/>
          <p:nvPr/>
        </p:nvSpPr>
        <p:spPr>
          <a:xfrm>
            <a:off x="3801147" y="5436174"/>
            <a:ext cx="4963486"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D095B88-D3B3-4902-B4F2-6845D4EF7487}"/>
              </a:ext>
            </a:extLst>
          </p:cNvPr>
          <p:cNvSpPr txBox="1"/>
          <p:nvPr/>
        </p:nvSpPr>
        <p:spPr>
          <a:xfrm>
            <a:off x="152400" y="6135317"/>
            <a:ext cx="7874271" cy="461665"/>
          </a:xfrm>
          <a:prstGeom prst="rect">
            <a:avLst/>
          </a:prstGeom>
          <a:noFill/>
        </p:spPr>
        <p:txBody>
          <a:bodyPr wrap="none" rtlCol="0">
            <a:spAutoFit/>
          </a:bodyPr>
          <a:lstStyle/>
          <a:p>
            <a:r>
              <a:rPr lang="en-US" sz="2400" i="1" dirty="0">
                <a:solidFill>
                  <a:srgbClr val="0070C0"/>
                </a:solidFill>
                <a:latin typeface="Times New Roman" panose="02020603050405020304" pitchFamily="18" charset="0"/>
                <a:cs typeface="Times New Roman" panose="02020603050405020304" pitchFamily="18" charset="0"/>
              </a:rPr>
              <a:t>This slide and some following shown to students in new videos</a:t>
            </a:r>
          </a:p>
        </p:txBody>
      </p:sp>
    </p:spTree>
    <p:extLst>
      <p:ext uri="{BB962C8B-B14F-4D97-AF65-F5344CB8AC3E}">
        <p14:creationId xmlns:p14="http://schemas.microsoft.com/office/powerpoint/2010/main" val="29814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751AA8-1C1A-63A1-6CF3-BD2A774589A2}"/>
              </a:ext>
            </a:extLst>
          </p:cNvPr>
          <p:cNvSpPr>
            <a:spLocks noGrp="1"/>
          </p:cNvSpPr>
          <p:nvPr>
            <p:ph idx="1"/>
          </p:nvPr>
        </p:nvSpPr>
        <p:spPr>
          <a:xfrm>
            <a:off x="631687" y="4186916"/>
            <a:ext cx="4054798" cy="1109443"/>
          </a:xfrm>
          <a:ln>
            <a:solidFill>
              <a:srgbClr val="0070C0"/>
            </a:solidFill>
          </a:ln>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When working on a computer, how long before people switch to another activity?</a:t>
            </a:r>
          </a:p>
        </p:txBody>
      </p:sp>
      <p:grpSp>
        <p:nvGrpSpPr>
          <p:cNvPr id="45" name="Group 44">
            <a:extLst>
              <a:ext uri="{FF2B5EF4-FFF2-40B4-BE49-F238E27FC236}">
                <a16:creationId xmlns:a16="http://schemas.microsoft.com/office/drawing/2014/main" id="{1B0EC4D4-1298-8D78-2EFC-B2FEC5447F50}"/>
              </a:ext>
            </a:extLst>
          </p:cNvPr>
          <p:cNvGrpSpPr/>
          <p:nvPr/>
        </p:nvGrpSpPr>
        <p:grpSpPr>
          <a:xfrm>
            <a:off x="1159923" y="1957615"/>
            <a:ext cx="9865453" cy="973845"/>
            <a:chOff x="1159923" y="1957615"/>
            <a:chExt cx="9865453" cy="973845"/>
          </a:xfrm>
        </p:grpSpPr>
        <p:cxnSp>
          <p:nvCxnSpPr>
            <p:cNvPr id="4" name="Straight Connector 3">
              <a:extLst>
                <a:ext uri="{FF2B5EF4-FFF2-40B4-BE49-F238E27FC236}">
                  <a16:creationId xmlns:a16="http://schemas.microsoft.com/office/drawing/2014/main" id="{283B8C14-27BB-2DDC-179D-2DC377DBD41B}"/>
                </a:ext>
              </a:extLst>
            </p:cNvPr>
            <p:cNvCxnSpPr/>
            <p:nvPr/>
          </p:nvCxnSpPr>
          <p:spPr>
            <a:xfrm>
              <a:off x="1159923" y="2191221"/>
              <a:ext cx="986545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5F3C5F-8AB9-3F71-A197-8AB4C91400A2}"/>
                </a:ext>
              </a:extLst>
            </p:cNvPr>
            <p:cNvCxnSpPr/>
            <p:nvPr/>
          </p:nvCxnSpPr>
          <p:spPr>
            <a:xfrm>
              <a:off x="9880279" y="1984286"/>
              <a:ext cx="0" cy="42783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8E9846-0551-6A1B-CD72-39E2CC47B5D4}"/>
                </a:ext>
              </a:extLst>
            </p:cNvPr>
            <p:cNvCxnSpPr/>
            <p:nvPr/>
          </p:nvCxnSpPr>
          <p:spPr>
            <a:xfrm>
              <a:off x="7942422" y="1984286"/>
              <a:ext cx="0" cy="42783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7B9D8D-48FB-6D39-D346-29CF3F643E33}"/>
                </a:ext>
              </a:extLst>
            </p:cNvPr>
            <p:cNvCxnSpPr/>
            <p:nvPr/>
          </p:nvCxnSpPr>
          <p:spPr>
            <a:xfrm>
              <a:off x="6011226" y="1957615"/>
              <a:ext cx="0" cy="42783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5E1941-8E82-FCBA-B274-BE833084005C}"/>
                </a:ext>
              </a:extLst>
            </p:cNvPr>
            <p:cNvCxnSpPr/>
            <p:nvPr/>
          </p:nvCxnSpPr>
          <p:spPr>
            <a:xfrm>
              <a:off x="4131025" y="1957615"/>
              <a:ext cx="0" cy="42783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824878-C0C6-A13E-5DFC-CEA1B50F95BE}"/>
                </a:ext>
              </a:extLst>
            </p:cNvPr>
            <p:cNvCxnSpPr/>
            <p:nvPr/>
          </p:nvCxnSpPr>
          <p:spPr>
            <a:xfrm>
              <a:off x="2235113" y="1984286"/>
              <a:ext cx="0" cy="42783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31DB5C-68E9-7E6B-25DC-DCDEA46DBA89}"/>
                </a:ext>
              </a:extLst>
            </p:cNvPr>
            <p:cNvSpPr txBox="1"/>
            <p:nvPr/>
          </p:nvSpPr>
          <p:spPr>
            <a:xfrm rot="2533474">
              <a:off x="9566031" y="2538902"/>
              <a:ext cx="6527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2020</a:t>
              </a:r>
            </a:p>
          </p:txBody>
        </p:sp>
        <p:sp>
          <p:nvSpPr>
            <p:cNvPr id="18" name="TextBox 17">
              <a:extLst>
                <a:ext uri="{FF2B5EF4-FFF2-40B4-BE49-F238E27FC236}">
                  <a16:creationId xmlns:a16="http://schemas.microsoft.com/office/drawing/2014/main" id="{ED5789CF-2C4D-8669-9D92-2BE825A1040C}"/>
                </a:ext>
              </a:extLst>
            </p:cNvPr>
            <p:cNvSpPr txBox="1"/>
            <p:nvPr/>
          </p:nvSpPr>
          <p:spPr>
            <a:xfrm rot="2533474">
              <a:off x="7619256" y="2554716"/>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2010</a:t>
              </a:r>
            </a:p>
          </p:txBody>
        </p:sp>
        <p:sp>
          <p:nvSpPr>
            <p:cNvPr id="19" name="TextBox 18">
              <a:extLst>
                <a:ext uri="{FF2B5EF4-FFF2-40B4-BE49-F238E27FC236}">
                  <a16:creationId xmlns:a16="http://schemas.microsoft.com/office/drawing/2014/main" id="{8983488B-9D64-B395-B91E-1997734A4DAE}"/>
                </a:ext>
              </a:extLst>
            </p:cNvPr>
            <p:cNvSpPr txBox="1"/>
            <p:nvPr/>
          </p:nvSpPr>
          <p:spPr>
            <a:xfrm rot="2533474">
              <a:off x="5688060" y="2536748"/>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2000</a:t>
              </a:r>
            </a:p>
          </p:txBody>
        </p:sp>
        <p:sp>
          <p:nvSpPr>
            <p:cNvPr id="20" name="TextBox 19">
              <a:extLst>
                <a:ext uri="{FF2B5EF4-FFF2-40B4-BE49-F238E27FC236}">
                  <a16:creationId xmlns:a16="http://schemas.microsoft.com/office/drawing/2014/main" id="{125636A9-EFCA-8114-6326-C42CF4F127B1}"/>
                </a:ext>
              </a:extLst>
            </p:cNvPr>
            <p:cNvSpPr txBox="1"/>
            <p:nvPr/>
          </p:nvSpPr>
          <p:spPr>
            <a:xfrm rot="2533474">
              <a:off x="3813931" y="2562128"/>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1990</a:t>
              </a:r>
            </a:p>
          </p:txBody>
        </p:sp>
        <p:sp>
          <p:nvSpPr>
            <p:cNvPr id="21" name="TextBox 20">
              <a:extLst>
                <a:ext uri="{FF2B5EF4-FFF2-40B4-BE49-F238E27FC236}">
                  <a16:creationId xmlns:a16="http://schemas.microsoft.com/office/drawing/2014/main" id="{B9D48928-EC08-A808-20CD-BA09246EE9A8}"/>
                </a:ext>
              </a:extLst>
            </p:cNvPr>
            <p:cNvSpPr txBox="1"/>
            <p:nvPr/>
          </p:nvSpPr>
          <p:spPr>
            <a:xfrm rot="2533474">
              <a:off x="1841143" y="2562127"/>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1980</a:t>
              </a:r>
            </a:p>
          </p:txBody>
        </p:sp>
      </p:grpSp>
      <p:sp>
        <p:nvSpPr>
          <p:cNvPr id="23" name="TextBox 22">
            <a:extLst>
              <a:ext uri="{FF2B5EF4-FFF2-40B4-BE49-F238E27FC236}">
                <a16:creationId xmlns:a16="http://schemas.microsoft.com/office/drawing/2014/main" id="{DD612BBF-5652-3A7B-5DDE-F80B939EF467}"/>
              </a:ext>
            </a:extLst>
          </p:cNvPr>
          <p:cNvSpPr txBox="1"/>
          <p:nvPr/>
        </p:nvSpPr>
        <p:spPr>
          <a:xfrm>
            <a:off x="6619882" y="1205136"/>
            <a:ext cx="764628" cy="584775"/>
          </a:xfrm>
          <a:prstGeom prst="rect">
            <a:avLst/>
          </a:prstGeom>
          <a:noFill/>
          <a:ln>
            <a:solidFill>
              <a:schemeClr val="accent1"/>
            </a:solidFill>
          </a:ln>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Social media</a:t>
            </a:r>
          </a:p>
        </p:txBody>
      </p:sp>
      <p:sp>
        <p:nvSpPr>
          <p:cNvPr id="26" name="TextBox 25">
            <a:extLst>
              <a:ext uri="{FF2B5EF4-FFF2-40B4-BE49-F238E27FC236}">
                <a16:creationId xmlns:a16="http://schemas.microsoft.com/office/drawing/2014/main" id="{0CB76FFE-9D21-14F6-CD5E-9ADD011B868A}"/>
              </a:ext>
            </a:extLst>
          </p:cNvPr>
          <p:cNvSpPr txBox="1"/>
          <p:nvPr/>
        </p:nvSpPr>
        <p:spPr>
          <a:xfrm>
            <a:off x="7528465" y="1205136"/>
            <a:ext cx="777369" cy="584775"/>
          </a:xfrm>
          <a:prstGeom prst="rect">
            <a:avLst/>
          </a:prstGeom>
          <a:noFill/>
          <a:ln>
            <a:solidFill>
              <a:schemeClr val="accent1"/>
            </a:solidFill>
          </a:ln>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Smart phones</a:t>
            </a:r>
          </a:p>
        </p:txBody>
      </p:sp>
      <p:sp>
        <p:nvSpPr>
          <p:cNvPr id="28" name="TextBox 27">
            <a:extLst>
              <a:ext uri="{FF2B5EF4-FFF2-40B4-BE49-F238E27FC236}">
                <a16:creationId xmlns:a16="http://schemas.microsoft.com/office/drawing/2014/main" id="{6B152C91-8A9C-5E90-FCD9-A302BF05D4E1}"/>
              </a:ext>
            </a:extLst>
          </p:cNvPr>
          <p:cNvSpPr txBox="1"/>
          <p:nvPr/>
        </p:nvSpPr>
        <p:spPr>
          <a:xfrm>
            <a:off x="4857610" y="1445622"/>
            <a:ext cx="1007046" cy="338554"/>
          </a:xfrm>
          <a:prstGeom prst="rect">
            <a:avLst/>
          </a:prstGeom>
          <a:noFill/>
          <a:ln>
            <a:solidFill>
              <a:schemeClr val="accent1"/>
            </a:solidFill>
          </a:ln>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www</a:t>
            </a:r>
          </a:p>
        </p:txBody>
      </p:sp>
      <p:sp>
        <p:nvSpPr>
          <p:cNvPr id="29" name="TextBox 28">
            <a:extLst>
              <a:ext uri="{FF2B5EF4-FFF2-40B4-BE49-F238E27FC236}">
                <a16:creationId xmlns:a16="http://schemas.microsoft.com/office/drawing/2014/main" id="{B5289A29-97C7-1944-F0B1-7F24D7CF8E0A}"/>
              </a:ext>
            </a:extLst>
          </p:cNvPr>
          <p:cNvSpPr txBox="1"/>
          <p:nvPr/>
        </p:nvSpPr>
        <p:spPr>
          <a:xfrm>
            <a:off x="2303199" y="1444088"/>
            <a:ext cx="1007046" cy="338554"/>
          </a:xfrm>
          <a:prstGeom prst="rect">
            <a:avLst/>
          </a:prstGeom>
          <a:noFill/>
          <a:ln>
            <a:solidFill>
              <a:schemeClr val="accent1"/>
            </a:solidFill>
          </a:ln>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PC</a:t>
            </a:r>
          </a:p>
        </p:txBody>
      </p:sp>
      <p:sp>
        <p:nvSpPr>
          <p:cNvPr id="30" name="TextBox 29">
            <a:extLst>
              <a:ext uri="{FF2B5EF4-FFF2-40B4-BE49-F238E27FC236}">
                <a16:creationId xmlns:a16="http://schemas.microsoft.com/office/drawing/2014/main" id="{7DD34960-80D9-389A-F464-B81DB560C5F3}"/>
              </a:ext>
            </a:extLst>
          </p:cNvPr>
          <p:cNvSpPr txBox="1"/>
          <p:nvPr/>
        </p:nvSpPr>
        <p:spPr>
          <a:xfrm>
            <a:off x="3620133" y="1445622"/>
            <a:ext cx="1007046" cy="338554"/>
          </a:xfrm>
          <a:prstGeom prst="rect">
            <a:avLst/>
          </a:prstGeom>
          <a:noFill/>
          <a:ln>
            <a:solidFill>
              <a:schemeClr val="accent1"/>
            </a:solidFill>
          </a:ln>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email</a:t>
            </a:r>
          </a:p>
        </p:txBody>
      </p:sp>
      <p:grpSp>
        <p:nvGrpSpPr>
          <p:cNvPr id="44" name="Group 43">
            <a:extLst>
              <a:ext uri="{FF2B5EF4-FFF2-40B4-BE49-F238E27FC236}">
                <a16:creationId xmlns:a16="http://schemas.microsoft.com/office/drawing/2014/main" id="{EF7F894E-AA08-1D88-270B-28245E8088B0}"/>
              </a:ext>
            </a:extLst>
          </p:cNvPr>
          <p:cNvGrpSpPr/>
          <p:nvPr/>
        </p:nvGrpSpPr>
        <p:grpSpPr>
          <a:xfrm>
            <a:off x="5233763" y="2191221"/>
            <a:ext cx="1768433" cy="1995695"/>
            <a:chOff x="5233763" y="2191221"/>
            <a:chExt cx="1768433" cy="1995695"/>
          </a:xfrm>
        </p:grpSpPr>
        <p:cxnSp>
          <p:nvCxnSpPr>
            <p:cNvPr id="32" name="Straight Connector 31">
              <a:extLst>
                <a:ext uri="{FF2B5EF4-FFF2-40B4-BE49-F238E27FC236}">
                  <a16:creationId xmlns:a16="http://schemas.microsoft.com/office/drawing/2014/main" id="{2540742F-E642-CCED-F1CD-ED5031E34236}"/>
                </a:ext>
              </a:extLst>
            </p:cNvPr>
            <p:cNvCxnSpPr/>
            <p:nvPr/>
          </p:nvCxnSpPr>
          <p:spPr>
            <a:xfrm>
              <a:off x="6688268" y="2191221"/>
              <a:ext cx="0" cy="107101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25AD057-1868-0C1F-C103-3E9EFB414E4D}"/>
                </a:ext>
              </a:extLst>
            </p:cNvPr>
            <p:cNvSpPr txBox="1"/>
            <p:nvPr/>
          </p:nvSpPr>
          <p:spPr>
            <a:xfrm>
              <a:off x="5233763" y="3263586"/>
              <a:ext cx="1768433" cy="923330"/>
            </a:xfrm>
            <a:prstGeom prst="rect">
              <a:avLst/>
            </a:prstGeom>
            <a:noFill/>
            <a:ln>
              <a:solidFill>
                <a:srgbClr val="0070C0"/>
              </a:solidFill>
            </a:ln>
          </p:spPr>
          <p:txBody>
            <a:bodyPr wrap="none" rtlCol="0">
              <a:spAutoFit/>
            </a:bodyPr>
            <a:lstStyle/>
            <a:p>
              <a:pPr algn="r"/>
              <a:r>
                <a:rPr lang="en-US" dirty="0">
                  <a:latin typeface="Times New Roman" panose="02020603050405020304" pitchFamily="18" charset="0"/>
                  <a:cs typeface="Times New Roman" panose="02020603050405020304" pitchFamily="18" charset="0"/>
                </a:rPr>
                <a:t>(2004) </a:t>
              </a:r>
            </a:p>
            <a:p>
              <a:pPr algn="r"/>
              <a:r>
                <a:rPr lang="en-US" dirty="0">
                  <a:latin typeface="Times New Roman" panose="02020603050405020304" pitchFamily="18" charset="0"/>
                  <a:cs typeface="Times New Roman" panose="02020603050405020304" pitchFamily="18" charset="0"/>
                </a:rPr>
                <a:t>2:30 min.</a:t>
              </a:r>
            </a:p>
            <a:p>
              <a:pPr algn="r"/>
              <a:r>
                <a:rPr lang="en-US" dirty="0">
                  <a:latin typeface="Times New Roman" panose="02020603050405020304" pitchFamily="18" charset="0"/>
                  <a:cs typeface="Times New Roman" panose="02020603050405020304" pitchFamily="18" charset="0"/>
                </a:rPr>
                <a:t>“Unfathomable.”</a:t>
              </a:r>
            </a:p>
          </p:txBody>
        </p:sp>
      </p:grpSp>
      <p:grpSp>
        <p:nvGrpSpPr>
          <p:cNvPr id="43" name="Group 42">
            <a:extLst>
              <a:ext uri="{FF2B5EF4-FFF2-40B4-BE49-F238E27FC236}">
                <a16:creationId xmlns:a16="http://schemas.microsoft.com/office/drawing/2014/main" id="{C7EEBAF6-EF3E-5632-218B-F32A75278F0E}"/>
              </a:ext>
            </a:extLst>
          </p:cNvPr>
          <p:cNvGrpSpPr/>
          <p:nvPr/>
        </p:nvGrpSpPr>
        <p:grpSpPr>
          <a:xfrm>
            <a:off x="7593838" y="2216668"/>
            <a:ext cx="1069524" cy="1717348"/>
            <a:chOff x="7593838" y="2216668"/>
            <a:chExt cx="1069524" cy="1717348"/>
          </a:xfrm>
        </p:grpSpPr>
        <p:sp>
          <p:nvSpPr>
            <p:cNvPr id="34" name="TextBox 33">
              <a:extLst>
                <a:ext uri="{FF2B5EF4-FFF2-40B4-BE49-F238E27FC236}">
                  <a16:creationId xmlns:a16="http://schemas.microsoft.com/office/drawing/2014/main" id="{6AF0C784-D07D-E229-46F5-0370BBBF8831}"/>
                </a:ext>
              </a:extLst>
            </p:cNvPr>
            <p:cNvSpPr txBox="1"/>
            <p:nvPr/>
          </p:nvSpPr>
          <p:spPr>
            <a:xfrm>
              <a:off x="7593838" y="3287685"/>
              <a:ext cx="1069524" cy="646331"/>
            </a:xfrm>
            <a:prstGeom prst="rect">
              <a:avLst/>
            </a:prstGeom>
            <a:noFill/>
            <a:ln>
              <a:solidFill>
                <a:srgbClr val="0070C0"/>
              </a:solidFill>
            </a:ln>
          </p:spPr>
          <p:txBody>
            <a:bodyPr wrap="none" rtlCol="0">
              <a:spAutoFit/>
            </a:bodyPr>
            <a:lstStyle/>
            <a:p>
              <a:pPr algn="r"/>
              <a:r>
                <a:rPr lang="en-US" dirty="0">
                  <a:latin typeface="Times New Roman" panose="02020603050405020304" pitchFamily="18" charset="0"/>
                  <a:cs typeface="Times New Roman" panose="02020603050405020304" pitchFamily="18" charset="0"/>
                </a:rPr>
                <a:t>(2012) </a:t>
              </a:r>
            </a:p>
            <a:p>
              <a:pPr algn="r"/>
              <a:r>
                <a:rPr lang="en-US" dirty="0">
                  <a:latin typeface="Times New Roman" panose="02020603050405020304" pitchFamily="18" charset="0"/>
                  <a:cs typeface="Times New Roman" panose="02020603050405020304" pitchFamily="18" charset="0"/>
                </a:rPr>
                <a:t>1:15 min.</a:t>
              </a:r>
            </a:p>
          </p:txBody>
        </p:sp>
        <p:cxnSp>
          <p:nvCxnSpPr>
            <p:cNvPr id="36" name="Straight Connector 35">
              <a:extLst>
                <a:ext uri="{FF2B5EF4-FFF2-40B4-BE49-F238E27FC236}">
                  <a16:creationId xmlns:a16="http://schemas.microsoft.com/office/drawing/2014/main" id="{3C5CAB32-313E-0637-1C4C-7AB2E2BE6D5C}"/>
                </a:ext>
              </a:extLst>
            </p:cNvPr>
            <p:cNvCxnSpPr/>
            <p:nvPr/>
          </p:nvCxnSpPr>
          <p:spPr>
            <a:xfrm>
              <a:off x="8322061" y="2216668"/>
              <a:ext cx="0" cy="10710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530C388-17DE-5FFB-EA97-A3DE2708AE12}"/>
              </a:ext>
            </a:extLst>
          </p:cNvPr>
          <p:cNvGrpSpPr/>
          <p:nvPr/>
        </p:nvGrpSpPr>
        <p:grpSpPr>
          <a:xfrm>
            <a:off x="9390035" y="2201499"/>
            <a:ext cx="1069524" cy="1717348"/>
            <a:chOff x="9390035" y="2201499"/>
            <a:chExt cx="1069524" cy="1717348"/>
          </a:xfrm>
        </p:grpSpPr>
        <p:sp>
          <p:nvSpPr>
            <p:cNvPr id="39" name="TextBox 38">
              <a:extLst>
                <a:ext uri="{FF2B5EF4-FFF2-40B4-BE49-F238E27FC236}">
                  <a16:creationId xmlns:a16="http://schemas.microsoft.com/office/drawing/2014/main" id="{D0B806AF-6581-10CB-6DE1-C659B53DFA3D}"/>
                </a:ext>
              </a:extLst>
            </p:cNvPr>
            <p:cNvSpPr txBox="1"/>
            <p:nvPr/>
          </p:nvSpPr>
          <p:spPr>
            <a:xfrm>
              <a:off x="9390035" y="3272516"/>
              <a:ext cx="1069524" cy="646331"/>
            </a:xfrm>
            <a:prstGeom prst="rect">
              <a:avLst/>
            </a:prstGeom>
            <a:noFill/>
            <a:ln>
              <a:solidFill>
                <a:srgbClr val="0070C0"/>
              </a:solidFill>
            </a:ln>
          </p:spPr>
          <p:txBody>
            <a:bodyPr wrap="none" rtlCol="0">
              <a:spAutoFit/>
            </a:bodyPr>
            <a:lstStyle/>
            <a:p>
              <a:pPr algn="r"/>
              <a:r>
                <a:rPr lang="en-US" dirty="0">
                  <a:latin typeface="Times New Roman" panose="02020603050405020304" pitchFamily="18" charset="0"/>
                  <a:cs typeface="Times New Roman" panose="02020603050405020304" pitchFamily="18" charset="0"/>
                </a:rPr>
                <a:t>(2021) </a:t>
              </a:r>
            </a:p>
            <a:p>
              <a:pPr algn="r"/>
              <a:r>
                <a:rPr lang="en-US" dirty="0">
                  <a:latin typeface="Times New Roman" panose="02020603050405020304" pitchFamily="18" charset="0"/>
                  <a:cs typeface="Times New Roman" panose="02020603050405020304" pitchFamily="18" charset="0"/>
                </a:rPr>
                <a:t>0:45 min.</a:t>
              </a:r>
            </a:p>
          </p:txBody>
        </p:sp>
        <p:cxnSp>
          <p:nvCxnSpPr>
            <p:cNvPr id="40" name="Straight Connector 39">
              <a:extLst>
                <a:ext uri="{FF2B5EF4-FFF2-40B4-BE49-F238E27FC236}">
                  <a16:creationId xmlns:a16="http://schemas.microsoft.com/office/drawing/2014/main" id="{4C312569-DB72-71C9-5133-AF387B7F8DE3}"/>
                </a:ext>
              </a:extLst>
            </p:cNvPr>
            <p:cNvCxnSpPr/>
            <p:nvPr/>
          </p:nvCxnSpPr>
          <p:spPr>
            <a:xfrm>
              <a:off x="10118258" y="2201499"/>
              <a:ext cx="0" cy="10710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9C7ED778-B84D-F97D-3D4B-E9CB9B20998B}"/>
              </a:ext>
            </a:extLst>
          </p:cNvPr>
          <p:cNvSpPr txBox="1"/>
          <p:nvPr/>
        </p:nvSpPr>
        <p:spPr>
          <a:xfrm>
            <a:off x="2323052" y="3262238"/>
            <a:ext cx="1402949" cy="369332"/>
          </a:xfrm>
          <a:prstGeom prst="rect">
            <a:avLst/>
          </a:prstGeom>
          <a:noFill/>
          <a:ln>
            <a:solidFill>
              <a:srgbClr val="0070C0"/>
            </a:solidFill>
          </a:ln>
        </p:spPr>
        <p:txBody>
          <a:bodyPr wrap="none" rtlCol="0">
            <a:spAutoFit/>
          </a:bodyPr>
          <a:lstStyle/>
          <a:p>
            <a:pPr algn="r"/>
            <a:r>
              <a:rPr lang="en-US" dirty="0">
                <a:latin typeface="Times New Roman" panose="02020603050405020304" pitchFamily="18" charset="0"/>
                <a:cs typeface="Times New Roman" panose="02020603050405020304" pitchFamily="18" charset="0"/>
              </a:rPr>
              <a:t>10-30 min.??</a:t>
            </a:r>
          </a:p>
        </p:txBody>
      </p:sp>
      <p:pic>
        <p:nvPicPr>
          <p:cNvPr id="31" name="Picture 30" descr="Text&#10;&#10;Description automatically generated with low confidence">
            <a:extLst>
              <a:ext uri="{FF2B5EF4-FFF2-40B4-BE49-F238E27FC236}">
                <a16:creationId xmlns:a16="http://schemas.microsoft.com/office/drawing/2014/main" id="{3DE43FEA-2B6F-4C76-9763-91D84DF42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189" y="4090194"/>
            <a:ext cx="1818558" cy="2767806"/>
          </a:xfrm>
          <a:prstGeom prst="rect">
            <a:avLst/>
          </a:prstGeom>
        </p:spPr>
      </p:pic>
    </p:spTree>
    <p:extLst>
      <p:ext uri="{BB962C8B-B14F-4D97-AF65-F5344CB8AC3E}">
        <p14:creationId xmlns:p14="http://schemas.microsoft.com/office/powerpoint/2010/main" val="1733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BC1D-7190-D0E3-DFE4-C9D30C8DADFA}"/>
              </a:ext>
            </a:extLst>
          </p:cNvPr>
          <p:cNvSpPr>
            <a:spLocks noGrp="1"/>
          </p:cNvSpPr>
          <p:nvPr>
            <p:ph type="title"/>
          </p:nvPr>
        </p:nvSpPr>
        <p:spPr>
          <a:xfrm>
            <a:off x="1182848" y="0"/>
            <a:ext cx="9655728" cy="884835"/>
          </a:xfrm>
        </p:spPr>
        <p:txBody>
          <a:bodyPr/>
          <a:lstStyle/>
          <a:p>
            <a:r>
              <a:rPr lang="en-US" dirty="0">
                <a:latin typeface="Times New Roman" panose="02020603050405020304" pitchFamily="18" charset="0"/>
                <a:cs typeface="Times New Roman" panose="02020603050405020304" pitchFamily="18" charset="0"/>
              </a:rPr>
              <a:t>Research into how interruptions happen</a:t>
            </a:r>
          </a:p>
        </p:txBody>
      </p:sp>
      <p:sp>
        <p:nvSpPr>
          <p:cNvPr id="11" name="Rectangle 10">
            <a:extLst>
              <a:ext uri="{FF2B5EF4-FFF2-40B4-BE49-F238E27FC236}">
                <a16:creationId xmlns:a16="http://schemas.microsoft.com/office/drawing/2014/main" id="{E492EADB-D694-4E6C-2090-F51AE89C01B2}"/>
              </a:ext>
            </a:extLst>
          </p:cNvPr>
          <p:cNvSpPr/>
          <p:nvPr/>
        </p:nvSpPr>
        <p:spPr>
          <a:xfrm>
            <a:off x="189470" y="3416025"/>
            <a:ext cx="3052135" cy="251669"/>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9FFDCBF7-4319-D991-9D27-2EB643C4BB34}"/>
              </a:ext>
            </a:extLst>
          </p:cNvPr>
          <p:cNvGrpSpPr/>
          <p:nvPr/>
        </p:nvGrpSpPr>
        <p:grpSpPr>
          <a:xfrm>
            <a:off x="4209772" y="3385507"/>
            <a:ext cx="3191701" cy="282187"/>
            <a:chOff x="3657512" y="1323297"/>
            <a:chExt cx="3191701" cy="282187"/>
          </a:xfrm>
        </p:grpSpPr>
        <p:grpSp>
          <p:nvGrpSpPr>
            <p:cNvPr id="22" name="Group 21">
              <a:extLst>
                <a:ext uri="{FF2B5EF4-FFF2-40B4-BE49-F238E27FC236}">
                  <a16:creationId xmlns:a16="http://schemas.microsoft.com/office/drawing/2014/main" id="{5D01E996-0242-0468-9B11-63FF065418C0}"/>
                </a:ext>
              </a:extLst>
            </p:cNvPr>
            <p:cNvGrpSpPr/>
            <p:nvPr/>
          </p:nvGrpSpPr>
          <p:grpSpPr>
            <a:xfrm>
              <a:off x="3657512" y="1323297"/>
              <a:ext cx="520336" cy="252299"/>
              <a:chOff x="3657512" y="1323297"/>
              <a:chExt cx="520336" cy="252299"/>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E3361907-BDEC-956D-1C0F-C4EECF62EC04}"/>
                      </a:ext>
                    </a:extLst>
                  </p14:cNvPr>
                  <p14:cNvContentPartPr/>
                  <p14:nvPr/>
                </p14:nvContentPartPr>
                <p14:xfrm rot="10800000">
                  <a:off x="4096848" y="1323297"/>
                  <a:ext cx="81000" cy="250560"/>
                </p14:xfrm>
              </p:contentPart>
            </mc:Choice>
            <mc:Fallback xmlns="">
              <p:pic>
                <p:nvPicPr>
                  <p:cNvPr id="16" name="Ink 15">
                    <a:extLst>
                      <a:ext uri="{FF2B5EF4-FFF2-40B4-BE49-F238E27FC236}">
                        <a16:creationId xmlns:a16="http://schemas.microsoft.com/office/drawing/2014/main" id="{E3361907-BDEC-956D-1C0F-C4EECF62EC04}"/>
                      </a:ext>
                    </a:extLst>
                  </p:cNvPr>
                  <p:cNvPicPr/>
                  <p:nvPr/>
                </p:nvPicPr>
                <p:blipFill>
                  <a:blip r:embed="rId3"/>
                  <a:stretch>
                    <a:fillRect/>
                  </a:stretch>
                </p:blipFill>
                <p:spPr>
                  <a:xfrm rot="10800000">
                    <a:off x="4092528" y="1318977"/>
                    <a:ext cx="89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4EAA1D6A-1944-10E1-E21D-142A6702D80B}"/>
                      </a:ext>
                    </a:extLst>
                  </p14:cNvPr>
                  <p14:cNvContentPartPr/>
                  <p14:nvPr/>
                </p14:nvContentPartPr>
                <p14:xfrm>
                  <a:off x="3657512" y="1323297"/>
                  <a:ext cx="81000" cy="250560"/>
                </p14:xfrm>
              </p:contentPart>
            </mc:Choice>
            <mc:Fallback xmlns="">
              <p:pic>
                <p:nvPicPr>
                  <p:cNvPr id="17" name="Ink 16">
                    <a:extLst>
                      <a:ext uri="{FF2B5EF4-FFF2-40B4-BE49-F238E27FC236}">
                        <a16:creationId xmlns:a16="http://schemas.microsoft.com/office/drawing/2014/main" id="{4EAA1D6A-1944-10E1-E21D-142A6702D80B}"/>
                      </a:ext>
                    </a:extLst>
                  </p:cNvPr>
                  <p:cNvPicPr/>
                  <p:nvPr/>
                </p:nvPicPr>
                <p:blipFill>
                  <a:blip r:embed="rId3"/>
                  <a:stretch>
                    <a:fillRect/>
                  </a:stretch>
                </p:blipFill>
                <p:spPr>
                  <a:xfrm>
                    <a:off x="3653192" y="1318977"/>
                    <a:ext cx="89640" cy="259200"/>
                  </a:xfrm>
                  <a:prstGeom prst="rect">
                    <a:avLst/>
                  </a:prstGeom>
                </p:spPr>
              </p:pic>
            </mc:Fallback>
          </mc:AlternateContent>
          <p:cxnSp>
            <p:nvCxnSpPr>
              <p:cNvPr id="19" name="Straight Connector 18">
                <a:extLst>
                  <a:ext uri="{FF2B5EF4-FFF2-40B4-BE49-F238E27FC236}">
                    <a16:creationId xmlns:a16="http://schemas.microsoft.com/office/drawing/2014/main" id="{9B0EDF7B-B1EE-B3EE-F99E-2DA0F847F093}"/>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85E270-8113-EC35-1FB8-24435287AE1B}"/>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ABF34E6-E403-6DF9-E316-44CA693425D3}"/>
                </a:ext>
              </a:extLst>
            </p:cNvPr>
            <p:cNvGrpSpPr/>
            <p:nvPr/>
          </p:nvGrpSpPr>
          <p:grpSpPr>
            <a:xfrm>
              <a:off x="4276016" y="1323297"/>
              <a:ext cx="812032" cy="252299"/>
              <a:chOff x="3657512" y="1323297"/>
              <a:chExt cx="520336" cy="252299"/>
            </a:xfrm>
          </p:grpSpPr>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E865C087-8B0E-FF04-0188-3004C8ECEF12}"/>
                      </a:ext>
                    </a:extLst>
                  </p14:cNvPr>
                  <p14:cNvContentPartPr/>
                  <p14:nvPr/>
                </p14:nvContentPartPr>
                <p14:xfrm rot="10800000">
                  <a:off x="4096848" y="1323297"/>
                  <a:ext cx="81000" cy="250560"/>
                </p14:xfrm>
              </p:contentPart>
            </mc:Choice>
            <mc:Fallback xmlns="">
              <p:pic>
                <p:nvPicPr>
                  <p:cNvPr id="24" name="Ink 23">
                    <a:extLst>
                      <a:ext uri="{FF2B5EF4-FFF2-40B4-BE49-F238E27FC236}">
                        <a16:creationId xmlns:a16="http://schemas.microsoft.com/office/drawing/2014/main" id="{E865C087-8B0E-FF04-0188-3004C8ECEF12}"/>
                      </a:ext>
                    </a:extLst>
                  </p:cNvPr>
                  <p:cNvPicPr/>
                  <p:nvPr/>
                </p:nvPicPr>
                <p:blipFill>
                  <a:blip r:embed="rId6"/>
                  <a:stretch>
                    <a:fillRect/>
                  </a:stretch>
                </p:blipFill>
                <p:spPr>
                  <a:xfrm rot="10800000">
                    <a:off x="4094071" y="1318977"/>
                    <a:ext cx="86554"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34B96821-7AFD-FF8C-7A23-3BA81E42AB74}"/>
                      </a:ext>
                    </a:extLst>
                  </p14:cNvPr>
                  <p14:cNvContentPartPr/>
                  <p14:nvPr/>
                </p14:nvContentPartPr>
                <p14:xfrm>
                  <a:off x="3657512" y="1323297"/>
                  <a:ext cx="81000" cy="250560"/>
                </p14:xfrm>
              </p:contentPart>
            </mc:Choice>
            <mc:Fallback xmlns="">
              <p:pic>
                <p:nvPicPr>
                  <p:cNvPr id="25" name="Ink 24">
                    <a:extLst>
                      <a:ext uri="{FF2B5EF4-FFF2-40B4-BE49-F238E27FC236}">
                        <a16:creationId xmlns:a16="http://schemas.microsoft.com/office/drawing/2014/main" id="{34B96821-7AFD-FF8C-7A23-3BA81E42AB74}"/>
                      </a:ext>
                    </a:extLst>
                  </p:cNvPr>
                  <p:cNvPicPr/>
                  <p:nvPr/>
                </p:nvPicPr>
                <p:blipFill>
                  <a:blip r:embed="rId6"/>
                  <a:stretch>
                    <a:fillRect/>
                  </a:stretch>
                </p:blipFill>
                <p:spPr>
                  <a:xfrm>
                    <a:off x="3654735" y="1318977"/>
                    <a:ext cx="86554" cy="259200"/>
                  </a:xfrm>
                  <a:prstGeom prst="rect">
                    <a:avLst/>
                  </a:prstGeom>
                </p:spPr>
              </p:pic>
            </mc:Fallback>
          </mc:AlternateContent>
          <p:cxnSp>
            <p:nvCxnSpPr>
              <p:cNvPr id="26" name="Straight Connector 25">
                <a:extLst>
                  <a:ext uri="{FF2B5EF4-FFF2-40B4-BE49-F238E27FC236}">
                    <a16:creationId xmlns:a16="http://schemas.microsoft.com/office/drawing/2014/main" id="{03905DD8-F22E-925E-A7E6-EBAE947A112C}"/>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1CF280-7E83-73A8-7C08-8DDCD8279021}"/>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1237BC40-2F71-054A-CBAA-74C1D80A9E97}"/>
                </a:ext>
              </a:extLst>
            </p:cNvPr>
            <p:cNvGrpSpPr/>
            <p:nvPr/>
          </p:nvGrpSpPr>
          <p:grpSpPr>
            <a:xfrm>
              <a:off x="6225861" y="1345196"/>
              <a:ext cx="272961" cy="252299"/>
              <a:chOff x="3657512" y="1323297"/>
              <a:chExt cx="520336" cy="252299"/>
            </a:xfrm>
          </p:grpSpPr>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ED3BDD37-A632-D5AE-E7FC-559D5F79B9D8}"/>
                      </a:ext>
                    </a:extLst>
                  </p14:cNvPr>
                  <p14:cNvContentPartPr/>
                  <p14:nvPr/>
                </p14:nvContentPartPr>
                <p14:xfrm rot="10800000">
                  <a:off x="4096848" y="1323297"/>
                  <a:ext cx="81000" cy="250560"/>
                </p14:xfrm>
              </p:contentPart>
            </mc:Choice>
            <mc:Fallback xmlns="">
              <p:pic>
                <p:nvPicPr>
                  <p:cNvPr id="29" name="Ink 28">
                    <a:extLst>
                      <a:ext uri="{FF2B5EF4-FFF2-40B4-BE49-F238E27FC236}">
                        <a16:creationId xmlns:a16="http://schemas.microsoft.com/office/drawing/2014/main" id="{ED3BDD37-A632-D5AE-E7FC-559D5F79B9D8}"/>
                      </a:ext>
                    </a:extLst>
                  </p:cNvPr>
                  <p:cNvPicPr/>
                  <p:nvPr/>
                </p:nvPicPr>
                <p:blipFill>
                  <a:blip r:embed="rId9"/>
                  <a:stretch>
                    <a:fillRect/>
                  </a:stretch>
                </p:blipFill>
                <p:spPr>
                  <a:xfrm rot="10800000">
                    <a:off x="4088611" y="1318977"/>
                    <a:ext cx="97475"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a:extLst>
                      <a:ext uri="{FF2B5EF4-FFF2-40B4-BE49-F238E27FC236}">
                        <a16:creationId xmlns:a16="http://schemas.microsoft.com/office/drawing/2014/main" id="{F929CF44-D9F0-F07F-CC8F-B2B36ACA2432}"/>
                      </a:ext>
                    </a:extLst>
                  </p14:cNvPr>
                  <p14:cNvContentPartPr/>
                  <p14:nvPr/>
                </p14:nvContentPartPr>
                <p14:xfrm>
                  <a:off x="3657512" y="1323297"/>
                  <a:ext cx="81000" cy="250560"/>
                </p14:xfrm>
              </p:contentPart>
            </mc:Choice>
            <mc:Fallback xmlns="">
              <p:pic>
                <p:nvPicPr>
                  <p:cNvPr id="30" name="Ink 29">
                    <a:extLst>
                      <a:ext uri="{FF2B5EF4-FFF2-40B4-BE49-F238E27FC236}">
                        <a16:creationId xmlns:a16="http://schemas.microsoft.com/office/drawing/2014/main" id="{F929CF44-D9F0-F07F-CC8F-B2B36ACA2432}"/>
                      </a:ext>
                    </a:extLst>
                  </p:cNvPr>
                  <p:cNvPicPr/>
                  <p:nvPr/>
                </p:nvPicPr>
                <p:blipFill>
                  <a:blip r:embed="rId9"/>
                  <a:stretch>
                    <a:fillRect/>
                  </a:stretch>
                </p:blipFill>
                <p:spPr>
                  <a:xfrm>
                    <a:off x="3649275" y="1318977"/>
                    <a:ext cx="97475" cy="259200"/>
                  </a:xfrm>
                  <a:prstGeom prst="rect">
                    <a:avLst/>
                  </a:prstGeom>
                </p:spPr>
              </p:pic>
            </mc:Fallback>
          </mc:AlternateContent>
          <p:cxnSp>
            <p:nvCxnSpPr>
              <p:cNvPr id="31" name="Straight Connector 30">
                <a:extLst>
                  <a:ext uri="{FF2B5EF4-FFF2-40B4-BE49-F238E27FC236}">
                    <a16:creationId xmlns:a16="http://schemas.microsoft.com/office/drawing/2014/main" id="{2DD17E67-20DD-09E0-D38C-07641DABF9C9}"/>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E7A10F-5D72-7B2B-E0C9-F3830D777BC7}"/>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42397AD-8D3D-F032-6B0D-31218D7C0255}"/>
                </a:ext>
              </a:extLst>
            </p:cNvPr>
            <p:cNvGrpSpPr/>
            <p:nvPr/>
          </p:nvGrpSpPr>
          <p:grpSpPr>
            <a:xfrm>
              <a:off x="5202080" y="1329468"/>
              <a:ext cx="347685" cy="252299"/>
              <a:chOff x="3657512" y="1323297"/>
              <a:chExt cx="520336" cy="252299"/>
            </a:xfrm>
          </p:grpSpPr>
          <mc:AlternateContent xmlns:mc="http://schemas.openxmlformats.org/markup-compatibility/2006" xmlns:p14="http://schemas.microsoft.com/office/powerpoint/2010/main">
            <mc:Choice Requires="p14">
              <p:contentPart p14:bwMode="auto" r:id="rId11">
                <p14:nvContentPartPr>
                  <p14:cNvPr id="35" name="Ink 34">
                    <a:extLst>
                      <a:ext uri="{FF2B5EF4-FFF2-40B4-BE49-F238E27FC236}">
                        <a16:creationId xmlns:a16="http://schemas.microsoft.com/office/drawing/2014/main" id="{157A7953-646E-0FC1-E438-87A2FAB1D250}"/>
                      </a:ext>
                    </a:extLst>
                  </p14:cNvPr>
                  <p14:cNvContentPartPr/>
                  <p14:nvPr/>
                </p14:nvContentPartPr>
                <p14:xfrm rot="10800000">
                  <a:off x="4096848" y="1323297"/>
                  <a:ext cx="81000" cy="250560"/>
                </p14:xfrm>
              </p:contentPart>
            </mc:Choice>
            <mc:Fallback xmlns="">
              <p:pic>
                <p:nvPicPr>
                  <p:cNvPr id="35" name="Ink 34">
                    <a:extLst>
                      <a:ext uri="{FF2B5EF4-FFF2-40B4-BE49-F238E27FC236}">
                        <a16:creationId xmlns:a16="http://schemas.microsoft.com/office/drawing/2014/main" id="{157A7953-646E-0FC1-E438-87A2FAB1D250}"/>
                      </a:ext>
                    </a:extLst>
                  </p:cNvPr>
                  <p:cNvPicPr/>
                  <p:nvPr/>
                </p:nvPicPr>
                <p:blipFill>
                  <a:blip r:embed="rId12"/>
                  <a:stretch>
                    <a:fillRect/>
                  </a:stretch>
                </p:blipFill>
                <p:spPr>
                  <a:xfrm rot="10800000">
                    <a:off x="4090411" y="1318977"/>
                    <a:ext cx="93874"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id="{9066CE8E-8032-EF47-ADD9-96B9A287744C}"/>
                      </a:ext>
                    </a:extLst>
                  </p14:cNvPr>
                  <p14:cNvContentPartPr/>
                  <p14:nvPr/>
                </p14:nvContentPartPr>
                <p14:xfrm>
                  <a:off x="3657512" y="1323297"/>
                  <a:ext cx="81000" cy="250560"/>
                </p14:xfrm>
              </p:contentPart>
            </mc:Choice>
            <mc:Fallback xmlns="">
              <p:pic>
                <p:nvPicPr>
                  <p:cNvPr id="36" name="Ink 35">
                    <a:extLst>
                      <a:ext uri="{FF2B5EF4-FFF2-40B4-BE49-F238E27FC236}">
                        <a16:creationId xmlns:a16="http://schemas.microsoft.com/office/drawing/2014/main" id="{9066CE8E-8032-EF47-ADD9-96B9A287744C}"/>
                      </a:ext>
                    </a:extLst>
                  </p:cNvPr>
                  <p:cNvPicPr/>
                  <p:nvPr/>
                </p:nvPicPr>
                <p:blipFill>
                  <a:blip r:embed="rId12"/>
                  <a:stretch>
                    <a:fillRect/>
                  </a:stretch>
                </p:blipFill>
                <p:spPr>
                  <a:xfrm>
                    <a:off x="3651075" y="1318977"/>
                    <a:ext cx="93874" cy="259200"/>
                  </a:xfrm>
                  <a:prstGeom prst="rect">
                    <a:avLst/>
                  </a:prstGeom>
                </p:spPr>
              </p:pic>
            </mc:Fallback>
          </mc:AlternateContent>
          <p:cxnSp>
            <p:nvCxnSpPr>
              <p:cNvPr id="37" name="Straight Connector 36">
                <a:extLst>
                  <a:ext uri="{FF2B5EF4-FFF2-40B4-BE49-F238E27FC236}">
                    <a16:creationId xmlns:a16="http://schemas.microsoft.com/office/drawing/2014/main" id="{5E1B470D-C7A7-C0C1-7169-FDEDB7296504}"/>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9EC9038-BC94-18DA-BA36-5EB4DE0A048F}"/>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3850C30-EDB8-3AE1-279D-AA03BEC0DFE6}"/>
                </a:ext>
              </a:extLst>
            </p:cNvPr>
            <p:cNvGrpSpPr/>
            <p:nvPr/>
          </p:nvGrpSpPr>
          <p:grpSpPr>
            <a:xfrm>
              <a:off x="5625552" y="1345197"/>
              <a:ext cx="520336" cy="252299"/>
              <a:chOff x="3657512" y="1323297"/>
              <a:chExt cx="520336" cy="252299"/>
            </a:xfrm>
          </p:grpSpPr>
          <mc:AlternateContent xmlns:mc="http://schemas.openxmlformats.org/markup-compatibility/2006" xmlns:p14="http://schemas.microsoft.com/office/powerpoint/2010/main">
            <mc:Choice Requires="p14">
              <p:contentPart p14:bwMode="auto" r:id="rId14">
                <p14:nvContentPartPr>
                  <p14:cNvPr id="40" name="Ink 39">
                    <a:extLst>
                      <a:ext uri="{FF2B5EF4-FFF2-40B4-BE49-F238E27FC236}">
                        <a16:creationId xmlns:a16="http://schemas.microsoft.com/office/drawing/2014/main" id="{036BDDFF-6F0C-8E63-CA48-182544784D71}"/>
                      </a:ext>
                    </a:extLst>
                  </p14:cNvPr>
                  <p14:cNvContentPartPr/>
                  <p14:nvPr/>
                </p14:nvContentPartPr>
                <p14:xfrm rot="10800000">
                  <a:off x="4096848" y="1323297"/>
                  <a:ext cx="81000" cy="250560"/>
                </p14:xfrm>
              </p:contentPart>
            </mc:Choice>
            <mc:Fallback xmlns="">
              <p:pic>
                <p:nvPicPr>
                  <p:cNvPr id="40" name="Ink 39">
                    <a:extLst>
                      <a:ext uri="{FF2B5EF4-FFF2-40B4-BE49-F238E27FC236}">
                        <a16:creationId xmlns:a16="http://schemas.microsoft.com/office/drawing/2014/main" id="{036BDDFF-6F0C-8E63-CA48-182544784D71}"/>
                      </a:ext>
                    </a:extLst>
                  </p:cNvPr>
                  <p:cNvPicPr/>
                  <p:nvPr/>
                </p:nvPicPr>
                <p:blipFill>
                  <a:blip r:embed="rId3"/>
                  <a:stretch>
                    <a:fillRect/>
                  </a:stretch>
                </p:blipFill>
                <p:spPr>
                  <a:xfrm rot="10800000">
                    <a:off x="4092528" y="1318977"/>
                    <a:ext cx="89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0F74C834-D62A-E932-D620-1ED980D58906}"/>
                      </a:ext>
                    </a:extLst>
                  </p14:cNvPr>
                  <p14:cNvContentPartPr/>
                  <p14:nvPr/>
                </p14:nvContentPartPr>
                <p14:xfrm>
                  <a:off x="3657512" y="1323297"/>
                  <a:ext cx="81000" cy="250560"/>
                </p14:xfrm>
              </p:contentPart>
            </mc:Choice>
            <mc:Fallback xmlns="">
              <p:pic>
                <p:nvPicPr>
                  <p:cNvPr id="41" name="Ink 40">
                    <a:extLst>
                      <a:ext uri="{FF2B5EF4-FFF2-40B4-BE49-F238E27FC236}">
                        <a16:creationId xmlns:a16="http://schemas.microsoft.com/office/drawing/2014/main" id="{0F74C834-D62A-E932-D620-1ED980D58906}"/>
                      </a:ext>
                    </a:extLst>
                  </p:cNvPr>
                  <p:cNvPicPr/>
                  <p:nvPr/>
                </p:nvPicPr>
                <p:blipFill>
                  <a:blip r:embed="rId3"/>
                  <a:stretch>
                    <a:fillRect/>
                  </a:stretch>
                </p:blipFill>
                <p:spPr>
                  <a:xfrm>
                    <a:off x="3653192" y="1318977"/>
                    <a:ext cx="89640" cy="259200"/>
                  </a:xfrm>
                  <a:prstGeom prst="rect">
                    <a:avLst/>
                  </a:prstGeom>
                </p:spPr>
              </p:pic>
            </mc:Fallback>
          </mc:AlternateContent>
          <p:cxnSp>
            <p:nvCxnSpPr>
              <p:cNvPr id="42" name="Straight Connector 41">
                <a:extLst>
                  <a:ext uri="{FF2B5EF4-FFF2-40B4-BE49-F238E27FC236}">
                    <a16:creationId xmlns:a16="http://schemas.microsoft.com/office/drawing/2014/main" id="{C471A24C-9E20-3FAF-D092-BCC798AC17AA}"/>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7AA571-04CF-D800-74AA-FF9E0FECD784}"/>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27B2951-DEEE-0F6A-9E8A-2171B75BF867}"/>
                </a:ext>
              </a:extLst>
            </p:cNvPr>
            <p:cNvGrpSpPr/>
            <p:nvPr/>
          </p:nvGrpSpPr>
          <p:grpSpPr>
            <a:xfrm>
              <a:off x="6576252" y="1353185"/>
              <a:ext cx="272961" cy="252299"/>
              <a:chOff x="3657512" y="1323297"/>
              <a:chExt cx="520336" cy="252299"/>
            </a:xfrm>
          </p:grpSpPr>
          <mc:AlternateContent xmlns:mc="http://schemas.openxmlformats.org/markup-compatibility/2006" xmlns:p14="http://schemas.microsoft.com/office/powerpoint/2010/main">
            <mc:Choice Requires="p14">
              <p:contentPart p14:bwMode="auto" r:id="rId16">
                <p14:nvContentPartPr>
                  <p14:cNvPr id="45" name="Ink 44">
                    <a:extLst>
                      <a:ext uri="{FF2B5EF4-FFF2-40B4-BE49-F238E27FC236}">
                        <a16:creationId xmlns:a16="http://schemas.microsoft.com/office/drawing/2014/main" id="{523F0F95-F5C4-8F14-F7E8-0E1C50EC75FE}"/>
                      </a:ext>
                    </a:extLst>
                  </p14:cNvPr>
                  <p14:cNvContentPartPr/>
                  <p14:nvPr/>
                </p14:nvContentPartPr>
                <p14:xfrm rot="10800000">
                  <a:off x="4096848" y="1323297"/>
                  <a:ext cx="81000" cy="250560"/>
                </p14:xfrm>
              </p:contentPart>
            </mc:Choice>
            <mc:Fallback xmlns="">
              <p:pic>
                <p:nvPicPr>
                  <p:cNvPr id="45" name="Ink 44">
                    <a:extLst>
                      <a:ext uri="{FF2B5EF4-FFF2-40B4-BE49-F238E27FC236}">
                        <a16:creationId xmlns:a16="http://schemas.microsoft.com/office/drawing/2014/main" id="{523F0F95-F5C4-8F14-F7E8-0E1C50EC75FE}"/>
                      </a:ext>
                    </a:extLst>
                  </p:cNvPr>
                  <p:cNvPicPr/>
                  <p:nvPr/>
                </p:nvPicPr>
                <p:blipFill>
                  <a:blip r:embed="rId9"/>
                  <a:stretch>
                    <a:fillRect/>
                  </a:stretch>
                </p:blipFill>
                <p:spPr>
                  <a:xfrm rot="10800000">
                    <a:off x="4088611" y="1318977"/>
                    <a:ext cx="97475"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6" name="Ink 45">
                    <a:extLst>
                      <a:ext uri="{FF2B5EF4-FFF2-40B4-BE49-F238E27FC236}">
                        <a16:creationId xmlns:a16="http://schemas.microsoft.com/office/drawing/2014/main" id="{638A64E6-ED1D-7E7C-6250-5A5E549BCA03}"/>
                      </a:ext>
                    </a:extLst>
                  </p14:cNvPr>
                  <p14:cNvContentPartPr/>
                  <p14:nvPr/>
                </p14:nvContentPartPr>
                <p14:xfrm>
                  <a:off x="3657512" y="1323297"/>
                  <a:ext cx="81000" cy="250560"/>
                </p14:xfrm>
              </p:contentPart>
            </mc:Choice>
            <mc:Fallback xmlns="">
              <p:pic>
                <p:nvPicPr>
                  <p:cNvPr id="46" name="Ink 45">
                    <a:extLst>
                      <a:ext uri="{FF2B5EF4-FFF2-40B4-BE49-F238E27FC236}">
                        <a16:creationId xmlns:a16="http://schemas.microsoft.com/office/drawing/2014/main" id="{638A64E6-ED1D-7E7C-6250-5A5E549BCA03}"/>
                      </a:ext>
                    </a:extLst>
                  </p:cNvPr>
                  <p:cNvPicPr/>
                  <p:nvPr/>
                </p:nvPicPr>
                <p:blipFill>
                  <a:blip r:embed="rId9"/>
                  <a:stretch>
                    <a:fillRect/>
                  </a:stretch>
                </p:blipFill>
                <p:spPr>
                  <a:xfrm>
                    <a:off x="3649275" y="1318977"/>
                    <a:ext cx="97475" cy="259200"/>
                  </a:xfrm>
                  <a:prstGeom prst="rect">
                    <a:avLst/>
                  </a:prstGeom>
                </p:spPr>
              </p:pic>
            </mc:Fallback>
          </mc:AlternateContent>
          <p:cxnSp>
            <p:nvCxnSpPr>
              <p:cNvPr id="47" name="Straight Connector 46">
                <a:extLst>
                  <a:ext uri="{FF2B5EF4-FFF2-40B4-BE49-F238E27FC236}">
                    <a16:creationId xmlns:a16="http://schemas.microsoft.com/office/drawing/2014/main" id="{E4834ABF-EC9D-7710-A07E-CD6A9F1F093E}"/>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220E9E-FD9B-36B0-BE11-CD1F5195B76B}"/>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id="{E4E7B4B3-ABC0-73B3-F266-8D34DDD30E04}"/>
              </a:ext>
            </a:extLst>
          </p:cNvPr>
          <p:cNvGrpSpPr/>
          <p:nvPr/>
        </p:nvGrpSpPr>
        <p:grpSpPr>
          <a:xfrm>
            <a:off x="10787721" y="3413656"/>
            <a:ext cx="520336" cy="252299"/>
            <a:chOff x="3657512" y="1323297"/>
            <a:chExt cx="520336" cy="252299"/>
          </a:xfrm>
        </p:grpSpPr>
        <mc:AlternateContent xmlns:mc="http://schemas.openxmlformats.org/markup-compatibility/2006" xmlns:p14="http://schemas.microsoft.com/office/powerpoint/2010/main">
          <mc:Choice Requires="p14">
            <p:contentPart p14:bwMode="auto" r:id="rId18">
              <p14:nvContentPartPr>
                <p14:cNvPr id="78" name="Ink 77">
                  <a:extLst>
                    <a:ext uri="{FF2B5EF4-FFF2-40B4-BE49-F238E27FC236}">
                      <a16:creationId xmlns:a16="http://schemas.microsoft.com/office/drawing/2014/main" id="{5546E430-EA2B-D224-E361-1FACDB323205}"/>
                    </a:ext>
                  </a:extLst>
                </p14:cNvPr>
                <p14:cNvContentPartPr/>
                <p14:nvPr/>
              </p14:nvContentPartPr>
              <p14:xfrm rot="10800000">
                <a:off x="4096848" y="1323297"/>
                <a:ext cx="81000" cy="250560"/>
              </p14:xfrm>
            </p:contentPart>
          </mc:Choice>
          <mc:Fallback xmlns="">
            <p:pic>
              <p:nvPicPr>
                <p:cNvPr id="78" name="Ink 77">
                  <a:extLst>
                    <a:ext uri="{FF2B5EF4-FFF2-40B4-BE49-F238E27FC236}">
                      <a16:creationId xmlns:a16="http://schemas.microsoft.com/office/drawing/2014/main" id="{5546E430-EA2B-D224-E361-1FACDB323205}"/>
                    </a:ext>
                  </a:extLst>
                </p:cNvPr>
                <p:cNvPicPr/>
                <p:nvPr/>
              </p:nvPicPr>
              <p:blipFill>
                <a:blip r:embed="rId3"/>
                <a:stretch>
                  <a:fillRect/>
                </a:stretch>
              </p:blipFill>
              <p:spPr>
                <a:xfrm rot="10800000">
                  <a:off x="4092528" y="1318977"/>
                  <a:ext cx="89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9" name="Ink 78">
                  <a:extLst>
                    <a:ext uri="{FF2B5EF4-FFF2-40B4-BE49-F238E27FC236}">
                      <a16:creationId xmlns:a16="http://schemas.microsoft.com/office/drawing/2014/main" id="{65A584B8-C75B-E57B-D8A2-0295621C7CF3}"/>
                    </a:ext>
                  </a:extLst>
                </p14:cNvPr>
                <p14:cNvContentPartPr/>
                <p14:nvPr/>
              </p14:nvContentPartPr>
              <p14:xfrm>
                <a:off x="3657512" y="1323297"/>
                <a:ext cx="81000" cy="250560"/>
              </p14:xfrm>
            </p:contentPart>
          </mc:Choice>
          <mc:Fallback xmlns="">
            <p:pic>
              <p:nvPicPr>
                <p:cNvPr id="79" name="Ink 78">
                  <a:extLst>
                    <a:ext uri="{FF2B5EF4-FFF2-40B4-BE49-F238E27FC236}">
                      <a16:creationId xmlns:a16="http://schemas.microsoft.com/office/drawing/2014/main" id="{65A584B8-C75B-E57B-D8A2-0295621C7CF3}"/>
                    </a:ext>
                  </a:extLst>
                </p:cNvPr>
                <p:cNvPicPr/>
                <p:nvPr/>
              </p:nvPicPr>
              <p:blipFill>
                <a:blip r:embed="rId3"/>
                <a:stretch>
                  <a:fillRect/>
                </a:stretch>
              </p:blipFill>
              <p:spPr>
                <a:xfrm>
                  <a:off x="3653192" y="1318977"/>
                  <a:ext cx="89640" cy="259200"/>
                </a:xfrm>
                <a:prstGeom prst="rect">
                  <a:avLst/>
                </a:prstGeom>
              </p:spPr>
            </p:pic>
          </mc:Fallback>
        </mc:AlternateContent>
        <p:cxnSp>
          <p:nvCxnSpPr>
            <p:cNvPr id="80" name="Straight Connector 79">
              <a:extLst>
                <a:ext uri="{FF2B5EF4-FFF2-40B4-BE49-F238E27FC236}">
                  <a16:creationId xmlns:a16="http://schemas.microsoft.com/office/drawing/2014/main" id="{6413D272-87D4-BE6C-964F-3F5B7101F2A3}"/>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8A1677D-A591-4DCC-AAAC-50BDD3C869F3}"/>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496F84B-CADC-2098-D1DA-F7BFD584AEBA}"/>
              </a:ext>
            </a:extLst>
          </p:cNvPr>
          <p:cNvGrpSpPr/>
          <p:nvPr/>
        </p:nvGrpSpPr>
        <p:grpSpPr>
          <a:xfrm>
            <a:off x="8161018" y="3391678"/>
            <a:ext cx="812032" cy="252299"/>
            <a:chOff x="3657512" y="1323297"/>
            <a:chExt cx="520336" cy="252299"/>
          </a:xfrm>
        </p:grpSpPr>
        <mc:AlternateContent xmlns:mc="http://schemas.openxmlformats.org/markup-compatibility/2006" xmlns:p14="http://schemas.microsoft.com/office/powerpoint/2010/main">
          <mc:Choice Requires="p14">
            <p:contentPart p14:bwMode="auto" r:id="rId20">
              <p14:nvContentPartPr>
                <p14:cNvPr id="74" name="Ink 73">
                  <a:extLst>
                    <a:ext uri="{FF2B5EF4-FFF2-40B4-BE49-F238E27FC236}">
                      <a16:creationId xmlns:a16="http://schemas.microsoft.com/office/drawing/2014/main" id="{C652609B-A370-290C-9691-1C0ED241AEB5}"/>
                    </a:ext>
                  </a:extLst>
                </p14:cNvPr>
                <p14:cNvContentPartPr/>
                <p14:nvPr/>
              </p14:nvContentPartPr>
              <p14:xfrm rot="10800000">
                <a:off x="4096848" y="1323297"/>
                <a:ext cx="81000" cy="250560"/>
              </p14:xfrm>
            </p:contentPart>
          </mc:Choice>
          <mc:Fallback xmlns="">
            <p:pic>
              <p:nvPicPr>
                <p:cNvPr id="74" name="Ink 73">
                  <a:extLst>
                    <a:ext uri="{FF2B5EF4-FFF2-40B4-BE49-F238E27FC236}">
                      <a16:creationId xmlns:a16="http://schemas.microsoft.com/office/drawing/2014/main" id="{C652609B-A370-290C-9691-1C0ED241AEB5}"/>
                    </a:ext>
                  </a:extLst>
                </p:cNvPr>
                <p:cNvPicPr/>
                <p:nvPr/>
              </p:nvPicPr>
              <p:blipFill>
                <a:blip r:embed="rId6"/>
                <a:stretch>
                  <a:fillRect/>
                </a:stretch>
              </p:blipFill>
              <p:spPr>
                <a:xfrm rot="10800000">
                  <a:off x="4094071" y="1318977"/>
                  <a:ext cx="86554"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5" name="Ink 74">
                  <a:extLst>
                    <a:ext uri="{FF2B5EF4-FFF2-40B4-BE49-F238E27FC236}">
                      <a16:creationId xmlns:a16="http://schemas.microsoft.com/office/drawing/2014/main" id="{AC9BCC35-624B-6EFF-66A6-C9BFFA75E7F6}"/>
                    </a:ext>
                  </a:extLst>
                </p14:cNvPr>
                <p14:cNvContentPartPr/>
                <p14:nvPr/>
              </p14:nvContentPartPr>
              <p14:xfrm>
                <a:off x="3657512" y="1323297"/>
                <a:ext cx="81000" cy="250560"/>
              </p14:xfrm>
            </p:contentPart>
          </mc:Choice>
          <mc:Fallback xmlns="">
            <p:pic>
              <p:nvPicPr>
                <p:cNvPr id="75" name="Ink 74">
                  <a:extLst>
                    <a:ext uri="{FF2B5EF4-FFF2-40B4-BE49-F238E27FC236}">
                      <a16:creationId xmlns:a16="http://schemas.microsoft.com/office/drawing/2014/main" id="{AC9BCC35-624B-6EFF-66A6-C9BFFA75E7F6}"/>
                    </a:ext>
                  </a:extLst>
                </p:cNvPr>
                <p:cNvPicPr/>
                <p:nvPr/>
              </p:nvPicPr>
              <p:blipFill>
                <a:blip r:embed="rId6"/>
                <a:stretch>
                  <a:fillRect/>
                </a:stretch>
              </p:blipFill>
              <p:spPr>
                <a:xfrm>
                  <a:off x="3654735" y="1318977"/>
                  <a:ext cx="86554" cy="259200"/>
                </a:xfrm>
                <a:prstGeom prst="rect">
                  <a:avLst/>
                </a:prstGeom>
              </p:spPr>
            </p:pic>
          </mc:Fallback>
        </mc:AlternateContent>
        <p:cxnSp>
          <p:nvCxnSpPr>
            <p:cNvPr id="76" name="Straight Connector 75">
              <a:extLst>
                <a:ext uri="{FF2B5EF4-FFF2-40B4-BE49-F238E27FC236}">
                  <a16:creationId xmlns:a16="http://schemas.microsoft.com/office/drawing/2014/main" id="{8C5C09CB-C82D-8762-B63C-3E7DA88D9473}"/>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71E6BEA-208D-ED09-DE58-4BF89504CF14}"/>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A390EC89-5011-55F8-3F08-5E6DB96D329B}"/>
              </a:ext>
            </a:extLst>
          </p:cNvPr>
          <p:cNvGrpSpPr/>
          <p:nvPr/>
        </p:nvGrpSpPr>
        <p:grpSpPr>
          <a:xfrm>
            <a:off x="11469800" y="3416791"/>
            <a:ext cx="272961" cy="252299"/>
            <a:chOff x="3657512" y="1323297"/>
            <a:chExt cx="520336" cy="252299"/>
          </a:xfrm>
        </p:grpSpPr>
        <mc:AlternateContent xmlns:mc="http://schemas.openxmlformats.org/markup-compatibility/2006" xmlns:p14="http://schemas.microsoft.com/office/powerpoint/2010/main">
          <mc:Choice Requires="p14">
            <p:contentPart p14:bwMode="auto" r:id="rId22">
              <p14:nvContentPartPr>
                <p14:cNvPr id="70" name="Ink 69">
                  <a:extLst>
                    <a:ext uri="{FF2B5EF4-FFF2-40B4-BE49-F238E27FC236}">
                      <a16:creationId xmlns:a16="http://schemas.microsoft.com/office/drawing/2014/main" id="{07EBEF30-B81E-ED18-1926-54E85A213FFD}"/>
                    </a:ext>
                  </a:extLst>
                </p14:cNvPr>
                <p14:cNvContentPartPr/>
                <p14:nvPr/>
              </p14:nvContentPartPr>
              <p14:xfrm rot="10800000">
                <a:off x="4096848" y="1323297"/>
                <a:ext cx="81000" cy="250560"/>
              </p14:xfrm>
            </p:contentPart>
          </mc:Choice>
          <mc:Fallback xmlns="">
            <p:pic>
              <p:nvPicPr>
                <p:cNvPr id="70" name="Ink 69">
                  <a:extLst>
                    <a:ext uri="{FF2B5EF4-FFF2-40B4-BE49-F238E27FC236}">
                      <a16:creationId xmlns:a16="http://schemas.microsoft.com/office/drawing/2014/main" id="{07EBEF30-B81E-ED18-1926-54E85A213FFD}"/>
                    </a:ext>
                  </a:extLst>
                </p:cNvPr>
                <p:cNvPicPr/>
                <p:nvPr/>
              </p:nvPicPr>
              <p:blipFill>
                <a:blip r:embed="rId9"/>
                <a:stretch>
                  <a:fillRect/>
                </a:stretch>
              </p:blipFill>
              <p:spPr>
                <a:xfrm rot="10800000">
                  <a:off x="4088611" y="1318977"/>
                  <a:ext cx="97475"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 name="Ink 70">
                  <a:extLst>
                    <a:ext uri="{FF2B5EF4-FFF2-40B4-BE49-F238E27FC236}">
                      <a16:creationId xmlns:a16="http://schemas.microsoft.com/office/drawing/2014/main" id="{402D0D13-82BC-CC6B-D5E4-6EBB3E0986E9}"/>
                    </a:ext>
                  </a:extLst>
                </p14:cNvPr>
                <p14:cNvContentPartPr/>
                <p14:nvPr/>
              </p14:nvContentPartPr>
              <p14:xfrm>
                <a:off x="3657512" y="1323297"/>
                <a:ext cx="81000" cy="250560"/>
              </p14:xfrm>
            </p:contentPart>
          </mc:Choice>
          <mc:Fallback xmlns="">
            <p:pic>
              <p:nvPicPr>
                <p:cNvPr id="71" name="Ink 70">
                  <a:extLst>
                    <a:ext uri="{FF2B5EF4-FFF2-40B4-BE49-F238E27FC236}">
                      <a16:creationId xmlns:a16="http://schemas.microsoft.com/office/drawing/2014/main" id="{402D0D13-82BC-CC6B-D5E4-6EBB3E0986E9}"/>
                    </a:ext>
                  </a:extLst>
                </p:cNvPr>
                <p:cNvPicPr/>
                <p:nvPr/>
              </p:nvPicPr>
              <p:blipFill>
                <a:blip r:embed="rId9"/>
                <a:stretch>
                  <a:fillRect/>
                </a:stretch>
              </p:blipFill>
              <p:spPr>
                <a:xfrm>
                  <a:off x="3649275" y="1318977"/>
                  <a:ext cx="97475" cy="259200"/>
                </a:xfrm>
                <a:prstGeom prst="rect">
                  <a:avLst/>
                </a:prstGeom>
              </p:spPr>
            </p:pic>
          </mc:Fallback>
        </mc:AlternateContent>
        <p:cxnSp>
          <p:nvCxnSpPr>
            <p:cNvPr id="72" name="Straight Connector 71">
              <a:extLst>
                <a:ext uri="{FF2B5EF4-FFF2-40B4-BE49-F238E27FC236}">
                  <a16:creationId xmlns:a16="http://schemas.microsoft.com/office/drawing/2014/main" id="{A733F23B-0769-E25A-06EB-FDD1677AF4BF}"/>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7AB95BB-8572-21DE-32DD-FD2EBF5EF52F}"/>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C05687BA-4A61-4714-D9B3-FEAEFBE5AF62}"/>
              </a:ext>
            </a:extLst>
          </p:cNvPr>
          <p:cNvGrpSpPr/>
          <p:nvPr/>
        </p:nvGrpSpPr>
        <p:grpSpPr>
          <a:xfrm>
            <a:off x="10299373" y="3407406"/>
            <a:ext cx="347685" cy="252299"/>
            <a:chOff x="3657512" y="1323297"/>
            <a:chExt cx="520336" cy="252299"/>
          </a:xfrm>
        </p:grpSpPr>
        <mc:AlternateContent xmlns:mc="http://schemas.openxmlformats.org/markup-compatibility/2006" xmlns:p14="http://schemas.microsoft.com/office/powerpoint/2010/main">
          <mc:Choice Requires="p14">
            <p:contentPart p14:bwMode="auto" r:id="rId24">
              <p14:nvContentPartPr>
                <p14:cNvPr id="66" name="Ink 65">
                  <a:extLst>
                    <a:ext uri="{FF2B5EF4-FFF2-40B4-BE49-F238E27FC236}">
                      <a16:creationId xmlns:a16="http://schemas.microsoft.com/office/drawing/2014/main" id="{56F6E66A-5852-1D21-EB6A-A856A8A1D4FF}"/>
                    </a:ext>
                  </a:extLst>
                </p14:cNvPr>
                <p14:cNvContentPartPr/>
                <p14:nvPr/>
              </p14:nvContentPartPr>
              <p14:xfrm rot="10800000">
                <a:off x="4096848" y="1323297"/>
                <a:ext cx="81000" cy="250560"/>
              </p14:xfrm>
            </p:contentPart>
          </mc:Choice>
          <mc:Fallback xmlns="">
            <p:pic>
              <p:nvPicPr>
                <p:cNvPr id="66" name="Ink 65">
                  <a:extLst>
                    <a:ext uri="{FF2B5EF4-FFF2-40B4-BE49-F238E27FC236}">
                      <a16:creationId xmlns:a16="http://schemas.microsoft.com/office/drawing/2014/main" id="{56F6E66A-5852-1D21-EB6A-A856A8A1D4FF}"/>
                    </a:ext>
                  </a:extLst>
                </p:cNvPr>
                <p:cNvPicPr/>
                <p:nvPr/>
              </p:nvPicPr>
              <p:blipFill>
                <a:blip r:embed="rId12"/>
                <a:stretch>
                  <a:fillRect/>
                </a:stretch>
              </p:blipFill>
              <p:spPr>
                <a:xfrm rot="10800000">
                  <a:off x="4090411" y="1318977"/>
                  <a:ext cx="93874"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7" name="Ink 66">
                  <a:extLst>
                    <a:ext uri="{FF2B5EF4-FFF2-40B4-BE49-F238E27FC236}">
                      <a16:creationId xmlns:a16="http://schemas.microsoft.com/office/drawing/2014/main" id="{D902A7E7-AE11-62A1-17FF-8AE5DF14227B}"/>
                    </a:ext>
                  </a:extLst>
                </p14:cNvPr>
                <p14:cNvContentPartPr/>
                <p14:nvPr/>
              </p14:nvContentPartPr>
              <p14:xfrm>
                <a:off x="3657512" y="1323297"/>
                <a:ext cx="81000" cy="250560"/>
              </p14:xfrm>
            </p:contentPart>
          </mc:Choice>
          <mc:Fallback xmlns="">
            <p:pic>
              <p:nvPicPr>
                <p:cNvPr id="67" name="Ink 66">
                  <a:extLst>
                    <a:ext uri="{FF2B5EF4-FFF2-40B4-BE49-F238E27FC236}">
                      <a16:creationId xmlns:a16="http://schemas.microsoft.com/office/drawing/2014/main" id="{D902A7E7-AE11-62A1-17FF-8AE5DF14227B}"/>
                    </a:ext>
                  </a:extLst>
                </p:cNvPr>
                <p:cNvPicPr/>
                <p:nvPr/>
              </p:nvPicPr>
              <p:blipFill>
                <a:blip r:embed="rId12"/>
                <a:stretch>
                  <a:fillRect/>
                </a:stretch>
              </p:blipFill>
              <p:spPr>
                <a:xfrm>
                  <a:off x="3651075" y="1318977"/>
                  <a:ext cx="93874" cy="259200"/>
                </a:xfrm>
                <a:prstGeom prst="rect">
                  <a:avLst/>
                </a:prstGeom>
              </p:spPr>
            </p:pic>
          </mc:Fallback>
        </mc:AlternateContent>
        <p:cxnSp>
          <p:nvCxnSpPr>
            <p:cNvPr id="68" name="Straight Connector 67">
              <a:extLst>
                <a:ext uri="{FF2B5EF4-FFF2-40B4-BE49-F238E27FC236}">
                  <a16:creationId xmlns:a16="http://schemas.microsoft.com/office/drawing/2014/main" id="{D4FB1DA5-F092-9731-69FF-342CA2ABB9FB}"/>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2D33C4A-DAD1-22D0-0013-1AD0D2A2514F}"/>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4E01E96A-6BA3-553C-767A-A3D8961C5FA2}"/>
              </a:ext>
            </a:extLst>
          </p:cNvPr>
          <p:cNvGrpSpPr/>
          <p:nvPr/>
        </p:nvGrpSpPr>
        <p:grpSpPr>
          <a:xfrm>
            <a:off x="9611312" y="3405667"/>
            <a:ext cx="520336" cy="252299"/>
            <a:chOff x="3657512" y="1323297"/>
            <a:chExt cx="520336" cy="252299"/>
          </a:xfrm>
        </p:grpSpPr>
        <mc:AlternateContent xmlns:mc="http://schemas.openxmlformats.org/markup-compatibility/2006" xmlns:p14="http://schemas.microsoft.com/office/powerpoint/2010/main">
          <mc:Choice Requires="p14">
            <p:contentPart p14:bwMode="auto" r:id="rId26">
              <p14:nvContentPartPr>
                <p14:cNvPr id="62" name="Ink 61">
                  <a:extLst>
                    <a:ext uri="{FF2B5EF4-FFF2-40B4-BE49-F238E27FC236}">
                      <a16:creationId xmlns:a16="http://schemas.microsoft.com/office/drawing/2014/main" id="{46975C7F-5C50-8F7D-CE7C-75F48C26EC57}"/>
                    </a:ext>
                  </a:extLst>
                </p14:cNvPr>
                <p14:cNvContentPartPr/>
                <p14:nvPr/>
              </p14:nvContentPartPr>
              <p14:xfrm rot="10800000">
                <a:off x="4096848" y="1323297"/>
                <a:ext cx="81000" cy="250560"/>
              </p14:xfrm>
            </p:contentPart>
          </mc:Choice>
          <mc:Fallback xmlns="">
            <p:pic>
              <p:nvPicPr>
                <p:cNvPr id="62" name="Ink 61">
                  <a:extLst>
                    <a:ext uri="{FF2B5EF4-FFF2-40B4-BE49-F238E27FC236}">
                      <a16:creationId xmlns:a16="http://schemas.microsoft.com/office/drawing/2014/main" id="{46975C7F-5C50-8F7D-CE7C-75F48C26EC57}"/>
                    </a:ext>
                  </a:extLst>
                </p:cNvPr>
                <p:cNvPicPr/>
                <p:nvPr/>
              </p:nvPicPr>
              <p:blipFill>
                <a:blip r:embed="rId3"/>
                <a:stretch>
                  <a:fillRect/>
                </a:stretch>
              </p:blipFill>
              <p:spPr>
                <a:xfrm rot="10800000">
                  <a:off x="4092528" y="1318977"/>
                  <a:ext cx="89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Ink 62">
                  <a:extLst>
                    <a:ext uri="{FF2B5EF4-FFF2-40B4-BE49-F238E27FC236}">
                      <a16:creationId xmlns:a16="http://schemas.microsoft.com/office/drawing/2014/main" id="{6356D8F5-BC59-583D-FE3F-14B118832DD7}"/>
                    </a:ext>
                  </a:extLst>
                </p14:cNvPr>
                <p14:cNvContentPartPr/>
                <p14:nvPr/>
              </p14:nvContentPartPr>
              <p14:xfrm>
                <a:off x="3657512" y="1323297"/>
                <a:ext cx="81000" cy="250560"/>
              </p14:xfrm>
            </p:contentPart>
          </mc:Choice>
          <mc:Fallback xmlns="">
            <p:pic>
              <p:nvPicPr>
                <p:cNvPr id="63" name="Ink 62">
                  <a:extLst>
                    <a:ext uri="{FF2B5EF4-FFF2-40B4-BE49-F238E27FC236}">
                      <a16:creationId xmlns:a16="http://schemas.microsoft.com/office/drawing/2014/main" id="{6356D8F5-BC59-583D-FE3F-14B118832DD7}"/>
                    </a:ext>
                  </a:extLst>
                </p:cNvPr>
                <p:cNvPicPr/>
                <p:nvPr/>
              </p:nvPicPr>
              <p:blipFill>
                <a:blip r:embed="rId3"/>
                <a:stretch>
                  <a:fillRect/>
                </a:stretch>
              </p:blipFill>
              <p:spPr>
                <a:xfrm>
                  <a:off x="3653192" y="1318977"/>
                  <a:ext cx="89640" cy="259200"/>
                </a:xfrm>
                <a:prstGeom prst="rect">
                  <a:avLst/>
                </a:prstGeom>
              </p:spPr>
            </p:pic>
          </mc:Fallback>
        </mc:AlternateContent>
        <p:cxnSp>
          <p:nvCxnSpPr>
            <p:cNvPr id="64" name="Straight Connector 63">
              <a:extLst>
                <a:ext uri="{FF2B5EF4-FFF2-40B4-BE49-F238E27FC236}">
                  <a16:creationId xmlns:a16="http://schemas.microsoft.com/office/drawing/2014/main" id="{ECCA46F5-CB29-97FB-8474-F32B9B046F3C}"/>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80AF003-F03A-E3A0-EFFD-FF17C2EF206A}"/>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494FD92D-ACBF-AC4B-F248-6361B47DA71D}"/>
              </a:ext>
            </a:extLst>
          </p:cNvPr>
          <p:cNvGrpSpPr/>
          <p:nvPr/>
        </p:nvGrpSpPr>
        <p:grpSpPr>
          <a:xfrm>
            <a:off x="9195019" y="3396934"/>
            <a:ext cx="272961" cy="252299"/>
            <a:chOff x="3657512" y="1323297"/>
            <a:chExt cx="520336" cy="252299"/>
          </a:xfrm>
        </p:grpSpPr>
        <mc:AlternateContent xmlns:mc="http://schemas.openxmlformats.org/markup-compatibility/2006" xmlns:p14="http://schemas.microsoft.com/office/powerpoint/2010/main">
          <mc:Choice Requires="p14">
            <p:contentPart p14:bwMode="auto" r:id="rId28">
              <p14:nvContentPartPr>
                <p14:cNvPr id="58" name="Ink 57">
                  <a:extLst>
                    <a:ext uri="{FF2B5EF4-FFF2-40B4-BE49-F238E27FC236}">
                      <a16:creationId xmlns:a16="http://schemas.microsoft.com/office/drawing/2014/main" id="{A5EF8CC3-F744-738D-E354-A48F491F939A}"/>
                    </a:ext>
                  </a:extLst>
                </p14:cNvPr>
                <p14:cNvContentPartPr/>
                <p14:nvPr/>
              </p14:nvContentPartPr>
              <p14:xfrm rot="10800000">
                <a:off x="4096848" y="1323297"/>
                <a:ext cx="81000" cy="250560"/>
              </p14:xfrm>
            </p:contentPart>
          </mc:Choice>
          <mc:Fallback xmlns="">
            <p:pic>
              <p:nvPicPr>
                <p:cNvPr id="58" name="Ink 57">
                  <a:extLst>
                    <a:ext uri="{FF2B5EF4-FFF2-40B4-BE49-F238E27FC236}">
                      <a16:creationId xmlns:a16="http://schemas.microsoft.com/office/drawing/2014/main" id="{A5EF8CC3-F744-738D-E354-A48F491F939A}"/>
                    </a:ext>
                  </a:extLst>
                </p:cNvPr>
                <p:cNvPicPr/>
                <p:nvPr/>
              </p:nvPicPr>
              <p:blipFill>
                <a:blip r:embed="rId9"/>
                <a:stretch>
                  <a:fillRect/>
                </a:stretch>
              </p:blipFill>
              <p:spPr>
                <a:xfrm rot="10800000">
                  <a:off x="4088611" y="1318977"/>
                  <a:ext cx="97475"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9" name="Ink 58">
                  <a:extLst>
                    <a:ext uri="{FF2B5EF4-FFF2-40B4-BE49-F238E27FC236}">
                      <a16:creationId xmlns:a16="http://schemas.microsoft.com/office/drawing/2014/main" id="{C9D1DDAD-E5A3-83C9-2F0A-B0C1F6D32106}"/>
                    </a:ext>
                  </a:extLst>
                </p14:cNvPr>
                <p14:cNvContentPartPr/>
                <p14:nvPr/>
              </p14:nvContentPartPr>
              <p14:xfrm>
                <a:off x="3657512" y="1323297"/>
                <a:ext cx="81000" cy="250560"/>
              </p14:xfrm>
            </p:contentPart>
          </mc:Choice>
          <mc:Fallback xmlns="">
            <p:pic>
              <p:nvPicPr>
                <p:cNvPr id="59" name="Ink 58">
                  <a:extLst>
                    <a:ext uri="{FF2B5EF4-FFF2-40B4-BE49-F238E27FC236}">
                      <a16:creationId xmlns:a16="http://schemas.microsoft.com/office/drawing/2014/main" id="{C9D1DDAD-E5A3-83C9-2F0A-B0C1F6D32106}"/>
                    </a:ext>
                  </a:extLst>
                </p:cNvPr>
                <p:cNvPicPr/>
                <p:nvPr/>
              </p:nvPicPr>
              <p:blipFill>
                <a:blip r:embed="rId9"/>
                <a:stretch>
                  <a:fillRect/>
                </a:stretch>
              </p:blipFill>
              <p:spPr>
                <a:xfrm>
                  <a:off x="3649275" y="1318977"/>
                  <a:ext cx="97475" cy="259200"/>
                </a:xfrm>
                <a:prstGeom prst="rect">
                  <a:avLst/>
                </a:prstGeom>
              </p:spPr>
            </p:pic>
          </mc:Fallback>
        </mc:AlternateContent>
        <p:cxnSp>
          <p:nvCxnSpPr>
            <p:cNvPr id="60" name="Straight Connector 59">
              <a:extLst>
                <a:ext uri="{FF2B5EF4-FFF2-40B4-BE49-F238E27FC236}">
                  <a16:creationId xmlns:a16="http://schemas.microsoft.com/office/drawing/2014/main" id="{B3BC7696-C03B-BC38-4DE8-E1B5FC6CA026}"/>
                </a:ext>
              </a:extLst>
            </p:cNvPr>
            <p:cNvCxnSpPr/>
            <p:nvPr/>
          </p:nvCxnSpPr>
          <p:spPr>
            <a:xfrm>
              <a:off x="3698012" y="1323297"/>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87FA47-F84F-8513-50C6-0915FE427064}"/>
                </a:ext>
              </a:extLst>
            </p:cNvPr>
            <p:cNvCxnSpPr/>
            <p:nvPr/>
          </p:nvCxnSpPr>
          <p:spPr>
            <a:xfrm>
              <a:off x="3657512" y="1575596"/>
              <a:ext cx="47983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F42C3C29-89EA-8582-FEF4-C467E6BE7A1E}"/>
              </a:ext>
            </a:extLst>
          </p:cNvPr>
          <p:cNvSpPr txBox="1"/>
          <p:nvPr/>
        </p:nvSpPr>
        <p:spPr>
          <a:xfrm>
            <a:off x="4250272" y="1244396"/>
            <a:ext cx="3327476" cy="523220"/>
          </a:xfrm>
          <a:prstGeom prst="rect">
            <a:avLst/>
          </a:prstGeom>
          <a:no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External interruptions</a:t>
            </a:r>
          </a:p>
        </p:txBody>
      </p:sp>
      <p:sp>
        <p:nvSpPr>
          <p:cNvPr id="85" name="TextBox 84">
            <a:extLst>
              <a:ext uri="{FF2B5EF4-FFF2-40B4-BE49-F238E27FC236}">
                <a16:creationId xmlns:a16="http://schemas.microsoft.com/office/drawing/2014/main" id="{A907F6DF-4B0D-1881-A006-A0D566F55A0B}"/>
              </a:ext>
            </a:extLst>
          </p:cNvPr>
          <p:cNvSpPr txBox="1"/>
          <p:nvPr/>
        </p:nvSpPr>
        <p:spPr>
          <a:xfrm>
            <a:off x="4201766" y="2540602"/>
            <a:ext cx="752918"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Email chime</a:t>
            </a:r>
          </a:p>
        </p:txBody>
      </p:sp>
      <p:sp>
        <p:nvSpPr>
          <p:cNvPr id="86" name="TextBox 85">
            <a:extLst>
              <a:ext uri="{FF2B5EF4-FFF2-40B4-BE49-F238E27FC236}">
                <a16:creationId xmlns:a16="http://schemas.microsoft.com/office/drawing/2014/main" id="{5DF57347-0838-19CB-C6CF-CB8092951C2C}"/>
              </a:ext>
            </a:extLst>
          </p:cNvPr>
          <p:cNvSpPr txBox="1"/>
          <p:nvPr/>
        </p:nvSpPr>
        <p:spPr>
          <a:xfrm>
            <a:off x="4934681" y="2162541"/>
            <a:ext cx="752918"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Text chime</a:t>
            </a:r>
          </a:p>
        </p:txBody>
      </p:sp>
      <p:sp>
        <p:nvSpPr>
          <p:cNvPr id="87" name="TextBox 86">
            <a:extLst>
              <a:ext uri="{FF2B5EF4-FFF2-40B4-BE49-F238E27FC236}">
                <a16:creationId xmlns:a16="http://schemas.microsoft.com/office/drawing/2014/main" id="{3A43EE48-0CF9-BD9C-5F86-A1FF5E6855D9}"/>
              </a:ext>
            </a:extLst>
          </p:cNvPr>
          <p:cNvSpPr txBox="1"/>
          <p:nvPr/>
        </p:nvSpPr>
        <p:spPr>
          <a:xfrm>
            <a:off x="5699172" y="2540602"/>
            <a:ext cx="1010549"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FB notification</a:t>
            </a:r>
          </a:p>
        </p:txBody>
      </p:sp>
      <p:sp>
        <p:nvSpPr>
          <p:cNvPr id="88" name="TextBox 87">
            <a:extLst>
              <a:ext uri="{FF2B5EF4-FFF2-40B4-BE49-F238E27FC236}">
                <a16:creationId xmlns:a16="http://schemas.microsoft.com/office/drawing/2014/main" id="{8548FDFC-4AED-7B28-12C1-3536216EB95A}"/>
              </a:ext>
            </a:extLst>
          </p:cNvPr>
          <p:cNvSpPr txBox="1"/>
          <p:nvPr/>
        </p:nvSpPr>
        <p:spPr>
          <a:xfrm>
            <a:off x="6543723" y="2051049"/>
            <a:ext cx="856453" cy="738664"/>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Person asks question</a:t>
            </a:r>
          </a:p>
        </p:txBody>
      </p:sp>
      <p:sp>
        <p:nvSpPr>
          <p:cNvPr id="89" name="TextBox 88">
            <a:extLst>
              <a:ext uri="{FF2B5EF4-FFF2-40B4-BE49-F238E27FC236}">
                <a16:creationId xmlns:a16="http://schemas.microsoft.com/office/drawing/2014/main" id="{EE727ACE-42FF-1679-0CFC-653321D6BA62}"/>
              </a:ext>
            </a:extLst>
          </p:cNvPr>
          <p:cNvSpPr txBox="1"/>
          <p:nvPr/>
        </p:nvSpPr>
        <p:spPr>
          <a:xfrm>
            <a:off x="7171003" y="2719841"/>
            <a:ext cx="752918"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Text chime</a:t>
            </a:r>
          </a:p>
        </p:txBody>
      </p:sp>
      <p:cxnSp>
        <p:nvCxnSpPr>
          <p:cNvPr id="91" name="Straight Arrow Connector 90">
            <a:extLst>
              <a:ext uri="{FF2B5EF4-FFF2-40B4-BE49-F238E27FC236}">
                <a16:creationId xmlns:a16="http://schemas.microsoft.com/office/drawing/2014/main" id="{A086689D-692D-3A5D-9568-E47F64B3A6B6}"/>
              </a:ext>
            </a:extLst>
          </p:cNvPr>
          <p:cNvCxnSpPr>
            <a:stCxn id="85" idx="2"/>
          </p:cNvCxnSpPr>
          <p:nvPr/>
        </p:nvCxnSpPr>
        <p:spPr>
          <a:xfrm>
            <a:off x="4578225" y="3063822"/>
            <a:ext cx="151883" cy="24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4438545-5C7D-F233-208C-DE3F003A232D}"/>
              </a:ext>
            </a:extLst>
          </p:cNvPr>
          <p:cNvCxnSpPr>
            <a:cxnSpLocks/>
          </p:cNvCxnSpPr>
          <p:nvPr/>
        </p:nvCxnSpPr>
        <p:spPr>
          <a:xfrm>
            <a:off x="5192695" y="2692720"/>
            <a:ext cx="447613" cy="615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0B6D511-DED1-45F9-5B47-CC6EF5A83100}"/>
              </a:ext>
            </a:extLst>
          </p:cNvPr>
          <p:cNvCxnSpPr>
            <a:cxnSpLocks/>
          </p:cNvCxnSpPr>
          <p:nvPr/>
        </p:nvCxnSpPr>
        <p:spPr>
          <a:xfrm>
            <a:off x="6096000" y="3073421"/>
            <a:ext cx="6895" cy="24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6FB92BA-A3DC-0DB5-F3D7-2AE13D39D696}"/>
              </a:ext>
            </a:extLst>
          </p:cNvPr>
          <p:cNvCxnSpPr>
            <a:cxnSpLocks/>
          </p:cNvCxnSpPr>
          <p:nvPr/>
        </p:nvCxnSpPr>
        <p:spPr>
          <a:xfrm flipH="1">
            <a:off x="6778121" y="2891699"/>
            <a:ext cx="118962" cy="434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42E7B42-002C-5BF4-56F7-6392F0865025}"/>
              </a:ext>
            </a:extLst>
          </p:cNvPr>
          <p:cNvCxnSpPr>
            <a:cxnSpLocks/>
          </p:cNvCxnSpPr>
          <p:nvPr/>
        </p:nvCxnSpPr>
        <p:spPr>
          <a:xfrm flipH="1">
            <a:off x="7135954" y="3154235"/>
            <a:ext cx="63619" cy="209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543A7567-C5BD-68C0-AC68-C0FB747F2695}"/>
              </a:ext>
            </a:extLst>
          </p:cNvPr>
          <p:cNvSpPr txBox="1"/>
          <p:nvPr/>
        </p:nvSpPr>
        <p:spPr>
          <a:xfrm>
            <a:off x="8395824" y="5072121"/>
            <a:ext cx="3327476" cy="523220"/>
          </a:xfrm>
          <a:prstGeom prst="rect">
            <a:avLst/>
          </a:prstGeom>
          <a:no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Internal interruptions.</a:t>
            </a:r>
          </a:p>
        </p:txBody>
      </p:sp>
      <p:sp>
        <p:nvSpPr>
          <p:cNvPr id="101" name="TextBox 100">
            <a:extLst>
              <a:ext uri="{FF2B5EF4-FFF2-40B4-BE49-F238E27FC236}">
                <a16:creationId xmlns:a16="http://schemas.microsoft.com/office/drawing/2014/main" id="{CA6F17D4-AAEB-49BC-350D-38A08984750B}"/>
              </a:ext>
            </a:extLst>
          </p:cNvPr>
          <p:cNvSpPr txBox="1"/>
          <p:nvPr/>
        </p:nvSpPr>
        <p:spPr>
          <a:xfrm>
            <a:off x="8217727" y="1244396"/>
            <a:ext cx="3327476" cy="954107"/>
          </a:xfrm>
          <a:prstGeom prst="rect">
            <a:avLst/>
          </a:prstGeom>
          <a:noFill/>
          <a:ln>
            <a:solidFill>
              <a:schemeClr val="tx1"/>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External interruptions removed</a:t>
            </a:r>
          </a:p>
        </p:txBody>
      </p:sp>
      <p:sp>
        <p:nvSpPr>
          <p:cNvPr id="102" name="TextBox 101">
            <a:extLst>
              <a:ext uri="{FF2B5EF4-FFF2-40B4-BE49-F238E27FC236}">
                <a16:creationId xmlns:a16="http://schemas.microsoft.com/office/drawing/2014/main" id="{A534329E-4B5A-C9CF-4EA3-2D0BB4B1EA92}"/>
              </a:ext>
            </a:extLst>
          </p:cNvPr>
          <p:cNvSpPr txBox="1"/>
          <p:nvPr/>
        </p:nvSpPr>
        <p:spPr>
          <a:xfrm>
            <a:off x="8161018" y="3786863"/>
            <a:ext cx="893184"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Negative thoughts</a:t>
            </a:r>
          </a:p>
        </p:txBody>
      </p:sp>
      <p:sp>
        <p:nvSpPr>
          <p:cNvPr id="103" name="TextBox 102">
            <a:extLst>
              <a:ext uri="{FF2B5EF4-FFF2-40B4-BE49-F238E27FC236}">
                <a16:creationId xmlns:a16="http://schemas.microsoft.com/office/drawing/2014/main" id="{106A54FD-7168-B108-5E8F-BBD265BC2AB8}"/>
              </a:ext>
            </a:extLst>
          </p:cNvPr>
          <p:cNvSpPr txBox="1"/>
          <p:nvPr/>
        </p:nvSpPr>
        <p:spPr>
          <a:xfrm>
            <a:off x="8682380" y="4090190"/>
            <a:ext cx="1110260"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Start conversation</a:t>
            </a:r>
          </a:p>
        </p:txBody>
      </p:sp>
      <p:sp>
        <p:nvSpPr>
          <p:cNvPr id="104" name="TextBox 103">
            <a:extLst>
              <a:ext uri="{FF2B5EF4-FFF2-40B4-BE49-F238E27FC236}">
                <a16:creationId xmlns:a16="http://schemas.microsoft.com/office/drawing/2014/main" id="{702ABAA5-2F2E-C0B9-A123-2895B4EFC5BE}"/>
              </a:ext>
            </a:extLst>
          </p:cNvPr>
          <p:cNvSpPr txBox="1"/>
          <p:nvPr/>
        </p:nvSpPr>
        <p:spPr>
          <a:xfrm>
            <a:off x="9685056" y="3828580"/>
            <a:ext cx="893184"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Check phone</a:t>
            </a:r>
          </a:p>
        </p:txBody>
      </p:sp>
      <p:sp>
        <p:nvSpPr>
          <p:cNvPr id="105" name="TextBox 104">
            <a:extLst>
              <a:ext uri="{FF2B5EF4-FFF2-40B4-BE49-F238E27FC236}">
                <a16:creationId xmlns:a16="http://schemas.microsoft.com/office/drawing/2014/main" id="{CF007206-0068-A59A-F9F7-592AE585C447}"/>
              </a:ext>
            </a:extLst>
          </p:cNvPr>
          <p:cNvSpPr txBox="1"/>
          <p:nvPr/>
        </p:nvSpPr>
        <p:spPr>
          <a:xfrm>
            <a:off x="11185014" y="3956528"/>
            <a:ext cx="964496" cy="95410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Avoid something not enjoying</a:t>
            </a:r>
          </a:p>
        </p:txBody>
      </p:sp>
      <p:sp>
        <p:nvSpPr>
          <p:cNvPr id="106" name="TextBox 105">
            <a:extLst>
              <a:ext uri="{FF2B5EF4-FFF2-40B4-BE49-F238E27FC236}">
                <a16:creationId xmlns:a16="http://schemas.microsoft.com/office/drawing/2014/main" id="{71E18CCE-B67C-311F-5D3F-4225FC815AF3}"/>
              </a:ext>
            </a:extLst>
          </p:cNvPr>
          <p:cNvSpPr txBox="1"/>
          <p:nvPr/>
        </p:nvSpPr>
        <p:spPr>
          <a:xfrm>
            <a:off x="10324517" y="4218184"/>
            <a:ext cx="893184"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Negative thoughts</a:t>
            </a:r>
          </a:p>
        </p:txBody>
      </p:sp>
      <p:cxnSp>
        <p:nvCxnSpPr>
          <p:cNvPr id="107" name="Straight Arrow Connector 106">
            <a:extLst>
              <a:ext uri="{FF2B5EF4-FFF2-40B4-BE49-F238E27FC236}">
                <a16:creationId xmlns:a16="http://schemas.microsoft.com/office/drawing/2014/main" id="{0BEFA71D-87BF-3A3A-DCF2-D84CE11B9962}"/>
              </a:ext>
            </a:extLst>
          </p:cNvPr>
          <p:cNvCxnSpPr>
            <a:cxnSpLocks/>
          </p:cNvCxnSpPr>
          <p:nvPr/>
        </p:nvCxnSpPr>
        <p:spPr>
          <a:xfrm flipV="1">
            <a:off x="8770209" y="3674625"/>
            <a:ext cx="316598" cy="164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FEBADA9-2164-7CE5-D531-059CBF3AA5EA}"/>
              </a:ext>
            </a:extLst>
          </p:cNvPr>
          <p:cNvCxnSpPr>
            <a:cxnSpLocks/>
          </p:cNvCxnSpPr>
          <p:nvPr/>
        </p:nvCxnSpPr>
        <p:spPr>
          <a:xfrm flipV="1">
            <a:off x="9189420" y="3728698"/>
            <a:ext cx="305403" cy="393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1256744-E53C-3981-6897-D29CA7A2B89E}"/>
              </a:ext>
            </a:extLst>
          </p:cNvPr>
          <p:cNvCxnSpPr>
            <a:cxnSpLocks/>
          </p:cNvCxnSpPr>
          <p:nvPr/>
        </p:nvCxnSpPr>
        <p:spPr>
          <a:xfrm flipV="1">
            <a:off x="10161975" y="3700586"/>
            <a:ext cx="68441" cy="336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B2B1DF9-340E-6E49-CFB9-8DAE15C1468C}"/>
              </a:ext>
            </a:extLst>
          </p:cNvPr>
          <p:cNvCxnSpPr>
            <a:cxnSpLocks/>
          </p:cNvCxnSpPr>
          <p:nvPr/>
        </p:nvCxnSpPr>
        <p:spPr>
          <a:xfrm flipV="1">
            <a:off x="10683710" y="3728698"/>
            <a:ext cx="0" cy="436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B8B5BB13-E10A-3AC9-F0F3-72921B2E9FFF}"/>
              </a:ext>
            </a:extLst>
          </p:cNvPr>
          <p:cNvCxnSpPr>
            <a:cxnSpLocks/>
          </p:cNvCxnSpPr>
          <p:nvPr/>
        </p:nvCxnSpPr>
        <p:spPr>
          <a:xfrm flipH="1" flipV="1">
            <a:off x="11401833" y="3728698"/>
            <a:ext cx="143370" cy="196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E1ABC04-DE91-3C6A-79DB-6B5D9DA1B8C8}"/>
              </a:ext>
            </a:extLst>
          </p:cNvPr>
          <p:cNvSpPr txBox="1"/>
          <p:nvPr/>
        </p:nvSpPr>
        <p:spPr>
          <a:xfrm>
            <a:off x="189470" y="1246586"/>
            <a:ext cx="3052135" cy="523220"/>
          </a:xfrm>
          <a:prstGeom prst="rect">
            <a:avLst/>
          </a:prstGeom>
          <a:no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Uninterrupted focus</a:t>
            </a:r>
          </a:p>
        </p:txBody>
      </p:sp>
      <p:sp>
        <p:nvSpPr>
          <p:cNvPr id="121" name="Arrow: Right 120">
            <a:extLst>
              <a:ext uri="{FF2B5EF4-FFF2-40B4-BE49-F238E27FC236}">
                <a16:creationId xmlns:a16="http://schemas.microsoft.com/office/drawing/2014/main" id="{5BFC8F88-1F6F-AF82-2C33-59153FAF70DE}"/>
              </a:ext>
            </a:extLst>
          </p:cNvPr>
          <p:cNvSpPr/>
          <p:nvPr/>
        </p:nvSpPr>
        <p:spPr>
          <a:xfrm>
            <a:off x="452578" y="3071408"/>
            <a:ext cx="2335889" cy="171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E0E49C-0F27-FF9F-AA20-AA388C992E6D}"/>
              </a:ext>
            </a:extLst>
          </p:cNvPr>
          <p:cNvSpPr txBox="1"/>
          <p:nvPr/>
        </p:nvSpPr>
        <p:spPr>
          <a:xfrm>
            <a:off x="517901" y="5974980"/>
            <a:ext cx="239527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I remember this!</a:t>
            </a:r>
          </a:p>
        </p:txBody>
      </p:sp>
      <p:cxnSp>
        <p:nvCxnSpPr>
          <p:cNvPr id="5" name="Straight Arrow Connector 4">
            <a:extLst>
              <a:ext uri="{FF2B5EF4-FFF2-40B4-BE49-F238E27FC236}">
                <a16:creationId xmlns:a16="http://schemas.microsoft.com/office/drawing/2014/main" id="{0E2651AA-8176-5818-9BE3-E146D6D097B8}"/>
              </a:ext>
            </a:extLst>
          </p:cNvPr>
          <p:cNvCxnSpPr/>
          <p:nvPr/>
        </p:nvCxnSpPr>
        <p:spPr>
          <a:xfrm flipV="1">
            <a:off x="1620522" y="3925678"/>
            <a:ext cx="0" cy="17876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C3AD14-3F17-1B81-17FF-2CAFBE6D44EB}"/>
              </a:ext>
            </a:extLst>
          </p:cNvPr>
          <p:cNvSpPr txBox="1"/>
          <p:nvPr/>
        </p:nvSpPr>
        <p:spPr>
          <a:xfrm>
            <a:off x="8770210" y="5787600"/>
            <a:ext cx="293006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Mind conditioned.</a:t>
            </a:r>
          </a:p>
        </p:txBody>
      </p:sp>
    </p:spTree>
    <p:extLst>
      <p:ext uri="{BB962C8B-B14F-4D97-AF65-F5344CB8AC3E}">
        <p14:creationId xmlns:p14="http://schemas.microsoft.com/office/powerpoint/2010/main" val="173071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89" grpId="0"/>
      <p:bldP spid="100" grpId="0" animBg="1"/>
      <p:bldP spid="101" grpId="0" animBg="1"/>
      <p:bldP spid="102" grpId="0"/>
      <p:bldP spid="103" grpId="0"/>
      <p:bldP spid="104" grpId="0"/>
      <p:bldP spid="105" grpId="0"/>
      <p:bldP spid="106" grpId="0"/>
      <p:bldP spid="3"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82983-7D77-57F2-05C1-13EA689ACAF2}"/>
              </a:ext>
            </a:extLst>
          </p:cNvPr>
          <p:cNvSpPr>
            <a:spLocks noGrp="1"/>
          </p:cNvSpPr>
          <p:nvPr>
            <p:ph idx="1"/>
          </p:nvPr>
        </p:nvSpPr>
        <p:spPr>
          <a:xfrm>
            <a:off x="724276" y="4675728"/>
            <a:ext cx="10553323" cy="1171073"/>
          </a:xfrm>
        </p:spPr>
        <p:txBody>
          <a:bodyPr>
            <a:normAutofit lnSpcReduction="10000"/>
          </a:bodyPr>
          <a:lstStyle/>
          <a:p>
            <a:pPr marL="0" indent="0" algn="ctr">
              <a:buNone/>
            </a:pPr>
            <a:r>
              <a:rPr lang="en-US" i="1" dirty="0">
                <a:latin typeface="Georgia" panose="02040502050405020303" pitchFamily="18" charset="0"/>
                <a:cs typeface="Times New Roman" panose="02020603050405020304" pitchFamily="18" charset="0"/>
              </a:rPr>
              <a:t>“The Gen Z brain has been rewired </a:t>
            </a:r>
          </a:p>
          <a:p>
            <a:pPr marL="0" indent="0" algn="ctr">
              <a:buNone/>
            </a:pPr>
            <a:r>
              <a:rPr lang="en-US" i="1" dirty="0">
                <a:latin typeface="Georgia" panose="02040502050405020303" pitchFamily="18" charset="0"/>
                <a:cs typeface="Times New Roman" panose="02020603050405020304" pitchFamily="18" charset="0"/>
              </a:rPr>
              <a:t>for a diminished ability to focus and concentrate.”</a:t>
            </a:r>
            <a:r>
              <a:rPr lang="en-US" sz="3600" i="1" dirty="0">
                <a:latin typeface="Georgia" panose="02040502050405020303" pitchFamily="18" charset="0"/>
                <a:cs typeface="Times New Roman" panose="02020603050405020304" pitchFamily="18" charset="0"/>
              </a:rPr>
              <a:t>  </a:t>
            </a:r>
          </a:p>
          <a:p>
            <a:endParaRPr lang="en-US" sz="3600" dirty="0">
              <a:latin typeface="Georgia" panose="02040502050405020303"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8AE0CF3-90DD-D84B-BD60-697BA18E201B}"/>
              </a:ext>
            </a:extLst>
          </p:cNvPr>
          <p:cNvSpPr txBox="1"/>
          <p:nvPr/>
        </p:nvSpPr>
        <p:spPr>
          <a:xfrm>
            <a:off x="6558482" y="6398399"/>
            <a:ext cx="5633518" cy="430887"/>
          </a:xfrm>
          <a:prstGeom prst="rect">
            <a:avLst/>
          </a:prstGeom>
          <a:noFill/>
        </p:spPr>
        <p:txBody>
          <a:bodyPr wrap="square">
            <a:spAutoFit/>
          </a:bodyPr>
          <a:lstStyle/>
          <a:p>
            <a:pPr marR="0" algn="l" rtl="0"/>
            <a:r>
              <a:rPr lang="en-US" sz="1100" b="0" i="0" u="sng" strike="noStrike" baseline="0" dirty="0">
                <a:solidFill>
                  <a:srgbClr val="0563C1"/>
                </a:solidFill>
                <a:latin typeface="Times New Roman" panose="02020603050405020304" pitchFamily="18" charset="0"/>
                <a:hlinkClick r:id="rId2"/>
              </a:rPr>
              <a:t>https://www.facultyfocus.com/articles/effective-teaching-strategies/the-mindful-learning-framework/?st=FFdaily%3Bsc%3DFF230206%3Butm_term%3DFF230206&amp;mailingID=4444</a:t>
            </a:r>
            <a:endParaRPr lang="en-US" sz="1100" b="0" i="0" u="none" strike="noStrike" baseline="0" dirty="0">
              <a:solidFill>
                <a:srgbClr val="0563C1"/>
              </a:solidFill>
              <a:latin typeface="Times New Roman" panose="02020603050405020304" pitchFamily="18" charset="0"/>
              <a:hlinkClick r:id="rId2"/>
            </a:endParaRPr>
          </a:p>
        </p:txBody>
      </p:sp>
      <p:pic>
        <p:nvPicPr>
          <p:cNvPr id="8" name="Picture 7">
            <a:extLst>
              <a:ext uri="{FF2B5EF4-FFF2-40B4-BE49-F238E27FC236}">
                <a16:creationId xmlns:a16="http://schemas.microsoft.com/office/drawing/2014/main" id="{3B92DF88-D5CC-820E-D7E5-296E880083BA}"/>
              </a:ext>
            </a:extLst>
          </p:cNvPr>
          <p:cNvPicPr>
            <a:picLocks noChangeAspect="1"/>
          </p:cNvPicPr>
          <p:nvPr/>
        </p:nvPicPr>
        <p:blipFill>
          <a:blip r:embed="rId3"/>
          <a:stretch>
            <a:fillRect/>
          </a:stretch>
        </p:blipFill>
        <p:spPr>
          <a:xfrm>
            <a:off x="1462889" y="244157"/>
            <a:ext cx="8695099" cy="1957171"/>
          </a:xfrm>
          <a:prstGeom prst="rect">
            <a:avLst/>
          </a:prstGeom>
          <a:ln>
            <a:solidFill>
              <a:schemeClr val="tx1"/>
            </a:solidFill>
          </a:ln>
        </p:spPr>
      </p:pic>
      <p:pic>
        <p:nvPicPr>
          <p:cNvPr id="10" name="Picture 9">
            <a:extLst>
              <a:ext uri="{FF2B5EF4-FFF2-40B4-BE49-F238E27FC236}">
                <a16:creationId xmlns:a16="http://schemas.microsoft.com/office/drawing/2014/main" id="{903F9C51-17D4-D08B-4C59-3F4DF5BBA9C2}"/>
              </a:ext>
            </a:extLst>
          </p:cNvPr>
          <p:cNvPicPr>
            <a:picLocks noChangeAspect="1"/>
          </p:cNvPicPr>
          <p:nvPr/>
        </p:nvPicPr>
        <p:blipFill>
          <a:blip r:embed="rId4"/>
          <a:stretch>
            <a:fillRect/>
          </a:stretch>
        </p:blipFill>
        <p:spPr>
          <a:xfrm>
            <a:off x="2498899" y="2580211"/>
            <a:ext cx="6599833" cy="1543920"/>
          </a:xfrm>
          <a:prstGeom prst="rect">
            <a:avLst/>
          </a:prstGeom>
        </p:spPr>
      </p:pic>
      <p:sp>
        <p:nvSpPr>
          <p:cNvPr id="11" name="Left Brace 10">
            <a:extLst>
              <a:ext uri="{FF2B5EF4-FFF2-40B4-BE49-F238E27FC236}">
                <a16:creationId xmlns:a16="http://schemas.microsoft.com/office/drawing/2014/main" id="{11FD57CF-2F1E-5888-2EE8-4F17E32401E1}"/>
              </a:ext>
            </a:extLst>
          </p:cNvPr>
          <p:cNvSpPr/>
          <p:nvPr/>
        </p:nvSpPr>
        <p:spPr>
          <a:xfrm>
            <a:off x="754940" y="4675728"/>
            <a:ext cx="484058" cy="1171073"/>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cxnSp>
        <p:nvCxnSpPr>
          <p:cNvPr id="14" name="Straight Arrow Connector 13">
            <a:extLst>
              <a:ext uri="{FF2B5EF4-FFF2-40B4-BE49-F238E27FC236}">
                <a16:creationId xmlns:a16="http://schemas.microsoft.com/office/drawing/2014/main" id="{148D4F29-0897-9BAD-E87B-310429B1B65A}"/>
              </a:ext>
            </a:extLst>
          </p:cNvPr>
          <p:cNvCxnSpPr>
            <a:cxnSpLocks/>
          </p:cNvCxnSpPr>
          <p:nvPr/>
        </p:nvCxnSpPr>
        <p:spPr>
          <a:xfrm flipH="1">
            <a:off x="2082297" y="3829616"/>
            <a:ext cx="1294646" cy="82705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515BBB2-92AF-3533-2D48-0EEA8D8A64DA}"/>
              </a:ext>
            </a:extLst>
          </p:cNvPr>
          <p:cNvCxnSpPr>
            <a:cxnSpLocks/>
          </p:cNvCxnSpPr>
          <p:nvPr/>
        </p:nvCxnSpPr>
        <p:spPr>
          <a:xfrm>
            <a:off x="8815059" y="3839143"/>
            <a:ext cx="1100900" cy="66387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Left Brace 17">
            <a:extLst>
              <a:ext uri="{FF2B5EF4-FFF2-40B4-BE49-F238E27FC236}">
                <a16:creationId xmlns:a16="http://schemas.microsoft.com/office/drawing/2014/main" id="{D4815834-2D0B-F753-4C67-E2058DCE5ADE}"/>
              </a:ext>
            </a:extLst>
          </p:cNvPr>
          <p:cNvSpPr/>
          <p:nvPr/>
        </p:nvSpPr>
        <p:spPr>
          <a:xfrm rot="10800000">
            <a:off x="10487081" y="4675727"/>
            <a:ext cx="484058" cy="1171073"/>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7239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0415-B2D9-28F6-306D-F4643BB746BA}"/>
              </a:ext>
            </a:extLst>
          </p:cNvPr>
          <p:cNvSpPr>
            <a:spLocks noGrp="1"/>
          </p:cNvSpPr>
          <p:nvPr>
            <p:ph type="title"/>
          </p:nvPr>
        </p:nvSpPr>
        <p:spPr>
          <a:xfrm>
            <a:off x="609600" y="274638"/>
            <a:ext cx="10972800" cy="792162"/>
          </a:xfrm>
        </p:spPr>
        <p:txBody>
          <a:bodyPr/>
          <a:lstStyle/>
          <a:p>
            <a:r>
              <a:rPr lang="en-US" sz="4800" dirty="0">
                <a:latin typeface="Times New Roman" panose="02020603050405020304" pitchFamily="18" charset="0"/>
                <a:cs typeface="Times New Roman" panose="02020603050405020304" pitchFamily="18" charset="0"/>
              </a:rPr>
              <a:t>Strategies for Increasing Focus</a:t>
            </a:r>
          </a:p>
        </p:txBody>
      </p:sp>
      <p:pic>
        <p:nvPicPr>
          <p:cNvPr id="4" name="Picture 3" descr="Text&#10;&#10;Description automatically generated with low confidence">
            <a:extLst>
              <a:ext uri="{FF2B5EF4-FFF2-40B4-BE49-F238E27FC236}">
                <a16:creationId xmlns:a16="http://schemas.microsoft.com/office/drawing/2014/main" id="{A63C22D4-183D-4D31-223F-50B29AC6C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1447800"/>
            <a:ext cx="2707849" cy="4121288"/>
          </a:xfrm>
          <a:prstGeom prst="rect">
            <a:avLst/>
          </a:prstGeom>
        </p:spPr>
      </p:pic>
      <p:sp>
        <p:nvSpPr>
          <p:cNvPr id="5" name="Content Placeholder 2">
            <a:extLst>
              <a:ext uri="{FF2B5EF4-FFF2-40B4-BE49-F238E27FC236}">
                <a16:creationId xmlns:a16="http://schemas.microsoft.com/office/drawing/2014/main" id="{E4EB80DA-2C41-B9FC-716D-9A6504888CE8}"/>
              </a:ext>
            </a:extLst>
          </p:cNvPr>
          <p:cNvSpPr>
            <a:spLocks noGrp="1"/>
          </p:cNvSpPr>
          <p:nvPr>
            <p:ph idx="1"/>
          </p:nvPr>
        </p:nvSpPr>
        <p:spPr>
          <a:xfrm>
            <a:off x="381000" y="2081075"/>
            <a:ext cx="7696200" cy="3329125"/>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Step 1: Practice meta-awareness: </a:t>
            </a:r>
          </a:p>
          <a:p>
            <a:pPr marL="457200" lvl="1" indent="0">
              <a:buNone/>
            </a:pPr>
            <a:r>
              <a:rPr lang="en-US" sz="3200" dirty="0">
                <a:latin typeface="Times New Roman" panose="02020603050405020304" pitchFamily="18" charset="0"/>
                <a:cs typeface="Times New Roman" panose="02020603050405020304" pitchFamily="18" charset="0"/>
              </a:rPr>
              <a:t>Be aware of your awareness</a:t>
            </a:r>
          </a:p>
          <a:p>
            <a:pPr lvl="2"/>
            <a:r>
              <a:rPr lang="en-US" sz="3200" dirty="0">
                <a:latin typeface="Times New Roman" panose="02020603050405020304" pitchFamily="18" charset="0"/>
                <a:cs typeface="Times New Roman" panose="02020603050405020304" pitchFamily="18" charset="0"/>
              </a:rPr>
              <a:t>Switching attention back and forth ?</a:t>
            </a:r>
          </a:p>
          <a:p>
            <a:pPr lvl="2"/>
            <a:r>
              <a:rPr lang="en-US" sz="3200" dirty="0">
                <a:latin typeface="Times New Roman" panose="02020603050405020304" pitchFamily="18" charset="0"/>
                <a:cs typeface="Times New Roman" panose="02020603050405020304" pitchFamily="18" charset="0"/>
              </a:rPr>
              <a:t>Multitasking?</a:t>
            </a:r>
          </a:p>
          <a:p>
            <a:pPr lvl="2"/>
            <a:r>
              <a:rPr lang="en-US" sz="3200" dirty="0">
                <a:latin typeface="Times New Roman" panose="02020603050405020304" pitchFamily="18" charset="0"/>
                <a:cs typeface="Times New Roman" panose="02020603050405020304" pitchFamily="18" charset="0"/>
              </a:rPr>
              <a:t>Locked in an addictive pattern?</a:t>
            </a:r>
          </a:p>
          <a:p>
            <a:pPr lvl="2"/>
            <a:endParaRPr lang="en-US" sz="3200" dirty="0">
              <a:latin typeface="Times New Roman" panose="02020603050405020304" pitchFamily="18"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28197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1E5-AD35-9402-2490-FF536EBD5356}"/>
              </a:ext>
            </a:extLst>
          </p:cNvPr>
          <p:cNvSpPr>
            <a:spLocks noGrp="1"/>
          </p:cNvSpPr>
          <p:nvPr>
            <p:ph type="title"/>
          </p:nvPr>
        </p:nvSpPr>
        <p:spPr>
          <a:xfrm>
            <a:off x="762700" y="159096"/>
            <a:ext cx="10515600" cy="1082475"/>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Recommendation: Work like Maya Angelou</a:t>
            </a:r>
            <a:br>
              <a:rPr lang="en-US"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I Know Why the Caged Bird Sings</a:t>
            </a:r>
            <a:endParaRPr lang="en-US"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7AAB32-42B9-D003-F61E-EFBC32CCB868}"/>
              </a:ext>
            </a:extLst>
          </p:cNvPr>
          <p:cNvSpPr>
            <a:spLocks noGrp="1"/>
          </p:cNvSpPr>
          <p:nvPr>
            <p:ph idx="1"/>
          </p:nvPr>
        </p:nvSpPr>
        <p:spPr>
          <a:xfrm>
            <a:off x="0" y="1275602"/>
            <a:ext cx="3665622" cy="550619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How she wrote.</a:t>
            </a:r>
          </a:p>
          <a:p>
            <a:pPr lvl="1"/>
            <a:r>
              <a:rPr lang="en-US" sz="2400" dirty="0">
                <a:latin typeface="Times New Roman" panose="02020603050405020304" pitchFamily="18" charset="0"/>
                <a:cs typeface="Times New Roman" panose="02020603050405020304" pitchFamily="18" charset="0"/>
              </a:rPr>
              <a:t>Hotel room </a:t>
            </a:r>
          </a:p>
          <a:p>
            <a:pPr lvl="1"/>
            <a:r>
              <a:rPr lang="en-US" sz="2400" dirty="0">
                <a:latin typeface="Times New Roman" panose="02020603050405020304" pitchFamily="18" charset="0"/>
                <a:cs typeface="Times New Roman" panose="02020603050405020304" pitchFamily="18" charset="0"/>
              </a:rPr>
              <a:t>6:30 a.m.</a:t>
            </a:r>
          </a:p>
          <a:p>
            <a:pPr lvl="1"/>
            <a:r>
              <a:rPr lang="en-US" sz="2400" dirty="0">
                <a:latin typeface="Times New Roman" panose="02020603050405020304" pitchFamily="18" charset="0"/>
                <a:cs typeface="Times New Roman" panose="02020603050405020304" pitchFamily="18" charset="0"/>
              </a:rPr>
              <a:t>Removed wall paintings</a:t>
            </a:r>
          </a:p>
          <a:p>
            <a:pPr lvl="1"/>
            <a:r>
              <a:rPr lang="en-US" sz="2400" dirty="0">
                <a:latin typeface="Times New Roman" panose="02020603050405020304" pitchFamily="18" charset="0"/>
                <a:cs typeface="Times New Roman" panose="02020603050405020304" pitchFamily="18" charset="0"/>
              </a:rPr>
              <a:t>Brought cards and crossword puzzles.</a:t>
            </a:r>
          </a:p>
          <a:p>
            <a:pPr lvl="1"/>
            <a:r>
              <a:rPr lang="en-US" sz="2400" dirty="0">
                <a:latin typeface="Times New Roman" panose="02020603050405020304" pitchFamily="18" charset="0"/>
                <a:cs typeface="Times New Roman" panose="02020603050405020304" pitchFamily="18" charset="0"/>
              </a:rPr>
              <a:t>Said she alternated between using her</a:t>
            </a:r>
          </a:p>
          <a:p>
            <a:pPr lvl="2"/>
            <a:r>
              <a:rPr lang="en-US" sz="2200" dirty="0">
                <a:latin typeface="Times New Roman" panose="02020603050405020304" pitchFamily="18" charset="0"/>
                <a:cs typeface="Times New Roman" panose="02020603050405020304" pitchFamily="18" charset="0"/>
              </a:rPr>
              <a:t>‘big mind’ for deep thoughts,</a:t>
            </a:r>
          </a:p>
          <a:p>
            <a:pPr lvl="2"/>
            <a:r>
              <a:rPr lang="en-US" sz="2200" dirty="0">
                <a:latin typeface="Times New Roman" panose="02020603050405020304" pitchFamily="18" charset="0"/>
                <a:cs typeface="Times New Roman" panose="02020603050405020304" pitchFamily="18" charset="0"/>
              </a:rPr>
              <a:t>and ‘small mind’ for crosswords and cards.</a:t>
            </a:r>
          </a:p>
          <a:p>
            <a:pPr lvl="1"/>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74470FB-12B2-FEF8-AA31-E1845C881CEB}"/>
              </a:ext>
            </a:extLst>
          </p:cNvPr>
          <p:cNvPicPr>
            <a:picLocks noChangeAspect="1"/>
          </p:cNvPicPr>
          <p:nvPr/>
        </p:nvPicPr>
        <p:blipFill>
          <a:blip r:embed="rId2"/>
          <a:stretch>
            <a:fillRect/>
          </a:stretch>
        </p:blipFill>
        <p:spPr>
          <a:xfrm>
            <a:off x="5859339" y="1349303"/>
            <a:ext cx="3531396" cy="3033014"/>
          </a:xfrm>
          <a:prstGeom prst="rect">
            <a:avLst/>
          </a:prstGeom>
        </p:spPr>
      </p:pic>
      <p:pic>
        <p:nvPicPr>
          <p:cNvPr id="7" name="Picture 6" descr="A picture containing text, person, indoor, sitting&#10;&#10;Description automatically generated">
            <a:extLst>
              <a:ext uri="{FF2B5EF4-FFF2-40B4-BE49-F238E27FC236}">
                <a16:creationId xmlns:a16="http://schemas.microsoft.com/office/drawing/2014/main" id="{E777A028-96C8-791D-4AC2-8D960F29C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688" y="2459755"/>
            <a:ext cx="2754086" cy="2754086"/>
          </a:xfrm>
          <a:prstGeom prst="rect">
            <a:avLst/>
          </a:prstGeom>
        </p:spPr>
      </p:pic>
      <p:sp>
        <p:nvSpPr>
          <p:cNvPr id="9" name="TextBox 8">
            <a:extLst>
              <a:ext uri="{FF2B5EF4-FFF2-40B4-BE49-F238E27FC236}">
                <a16:creationId xmlns:a16="http://schemas.microsoft.com/office/drawing/2014/main" id="{686985F0-9A4C-7438-AF45-FFC55EF380DF}"/>
              </a:ext>
            </a:extLst>
          </p:cNvPr>
          <p:cNvSpPr txBox="1"/>
          <p:nvPr/>
        </p:nvSpPr>
        <p:spPr>
          <a:xfrm>
            <a:off x="6020500" y="4415735"/>
            <a:ext cx="3531396" cy="261610"/>
          </a:xfrm>
          <a:prstGeom prst="rect">
            <a:avLst/>
          </a:prstGeom>
          <a:noFill/>
        </p:spPr>
        <p:txBody>
          <a:bodyPr wrap="square">
            <a:spAutoFit/>
          </a:bodyPr>
          <a:lstStyle/>
          <a:p>
            <a:r>
              <a:rPr lang="en-US" sz="1050" dirty="0">
                <a:latin typeface="Times New Roman" panose="02020603050405020304" pitchFamily="18" charset="0"/>
                <a:cs typeface="Times New Roman" panose="02020603050405020304" pitchFamily="18" charset="0"/>
                <a:hlinkClick r:id="rId4"/>
              </a:rPr>
              <a:t>https://awritersden.wordpress.com</a:t>
            </a:r>
            <a:r>
              <a:rPr lang="en-US" sz="105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07E00547-E96F-D714-E297-B29ADE137E41}"/>
              </a:ext>
            </a:extLst>
          </p:cNvPr>
          <p:cNvSpPr txBox="1"/>
          <p:nvPr/>
        </p:nvSpPr>
        <p:spPr>
          <a:xfrm>
            <a:off x="10669511" y="5213841"/>
            <a:ext cx="1368577" cy="261610"/>
          </a:xfrm>
          <a:prstGeom prst="rect">
            <a:avLst/>
          </a:prstGeom>
          <a:noFill/>
        </p:spPr>
        <p:txBody>
          <a:bodyPr wrap="square">
            <a:spAutoFit/>
          </a:bodyPr>
          <a:lstStyle/>
          <a:p>
            <a:r>
              <a:rPr lang="en-US" sz="1050" dirty="0">
                <a:latin typeface="Times New Roman" panose="02020603050405020304" pitchFamily="18" charset="0"/>
                <a:cs typeface="Times New Roman" panose="02020603050405020304" pitchFamily="18" charset="0"/>
                <a:hlinkClick r:id="rId5"/>
              </a:rPr>
              <a:t>https://asialenae.com</a:t>
            </a:r>
            <a:r>
              <a:rPr lang="en-US" sz="1050"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0A456EFA-F3F6-63D4-7FBC-C8C857A578CC}"/>
              </a:ext>
            </a:extLst>
          </p:cNvPr>
          <p:cNvSpPr txBox="1"/>
          <p:nvPr/>
        </p:nvSpPr>
        <p:spPr>
          <a:xfrm>
            <a:off x="3665622" y="5344646"/>
            <a:ext cx="2464265" cy="430887"/>
          </a:xfrm>
          <a:prstGeom prst="rect">
            <a:avLst/>
          </a:prstGeom>
          <a:noFill/>
        </p:spPr>
        <p:txBody>
          <a:bodyPr wrap="square">
            <a:spAutoFit/>
          </a:bodyPr>
          <a:lstStyle/>
          <a:p>
            <a:r>
              <a:rPr lang="en-US" sz="1050" dirty="0">
                <a:latin typeface="Times New Roman" panose="02020603050405020304" pitchFamily="18" charset="0"/>
                <a:cs typeface="Times New Roman" panose="02020603050405020304" pitchFamily="18" charset="0"/>
                <a:hlinkClick r:id="rId6"/>
              </a:rPr>
              <a:t>www.msnbc.com/msnbc/maya-angelou-radical-activist-msna338781</a:t>
            </a:r>
            <a:r>
              <a:rPr lang="en-US" sz="1050" dirty="0">
                <a:latin typeface="Times New Roman" panose="02020603050405020304" pitchFamily="18" charset="0"/>
                <a:cs typeface="Times New Roman" panose="02020603050405020304" pitchFamily="18" charset="0"/>
              </a:rPr>
              <a:t> </a:t>
            </a:r>
          </a:p>
        </p:txBody>
      </p:sp>
      <p:pic>
        <p:nvPicPr>
          <p:cNvPr id="15" name="Picture 14" descr="A person sitting on the floor reading a book&#10;&#10;Description automatically generated with low confidence">
            <a:extLst>
              <a:ext uri="{FF2B5EF4-FFF2-40B4-BE49-F238E27FC236}">
                <a16:creationId xmlns:a16="http://schemas.microsoft.com/office/drawing/2014/main" id="{6144D186-D02F-C9AC-7935-EE09D9AA4E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5622" y="2166717"/>
            <a:ext cx="2118619" cy="3177929"/>
          </a:xfrm>
          <a:prstGeom prst="rect">
            <a:avLst/>
          </a:prstGeom>
        </p:spPr>
      </p:pic>
    </p:spTree>
    <p:extLst>
      <p:ext uri="{BB962C8B-B14F-4D97-AF65-F5344CB8AC3E}">
        <p14:creationId xmlns:p14="http://schemas.microsoft.com/office/powerpoint/2010/main" val="427383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1E5-AD35-9402-2490-FF536EBD5356}"/>
              </a:ext>
            </a:extLst>
          </p:cNvPr>
          <p:cNvSpPr>
            <a:spLocks noGrp="1"/>
          </p:cNvSpPr>
          <p:nvPr>
            <p:ph type="title"/>
          </p:nvPr>
        </p:nvSpPr>
        <p:spPr>
          <a:xfrm>
            <a:off x="762700" y="159096"/>
            <a:ext cx="10515600" cy="1082475"/>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Recommendation: Work like Maya Angelou</a:t>
            </a:r>
            <a:br>
              <a:rPr lang="en-US"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I Know Why the Caged Bird Sings</a:t>
            </a:r>
            <a:endParaRPr lang="en-US"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7AAB32-42B9-D003-F61E-EFBC32CCB868}"/>
              </a:ext>
            </a:extLst>
          </p:cNvPr>
          <p:cNvSpPr>
            <a:spLocks noGrp="1"/>
          </p:cNvSpPr>
          <p:nvPr>
            <p:ph idx="1"/>
          </p:nvPr>
        </p:nvSpPr>
        <p:spPr>
          <a:xfrm>
            <a:off x="0" y="1275602"/>
            <a:ext cx="3665622" cy="550619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How she wrote.</a:t>
            </a:r>
          </a:p>
          <a:p>
            <a:pPr lvl="1"/>
            <a:r>
              <a:rPr lang="en-US" sz="2400" dirty="0">
                <a:latin typeface="Times New Roman" panose="02020603050405020304" pitchFamily="18" charset="0"/>
                <a:cs typeface="Times New Roman" panose="02020603050405020304" pitchFamily="18" charset="0"/>
              </a:rPr>
              <a:t>Hotel room </a:t>
            </a:r>
          </a:p>
          <a:p>
            <a:pPr lvl="1"/>
            <a:r>
              <a:rPr lang="en-US" sz="2400" dirty="0">
                <a:latin typeface="Times New Roman" panose="02020603050405020304" pitchFamily="18" charset="0"/>
                <a:cs typeface="Times New Roman" panose="02020603050405020304" pitchFamily="18" charset="0"/>
              </a:rPr>
              <a:t>6:30 a.m.</a:t>
            </a:r>
          </a:p>
          <a:p>
            <a:pPr lvl="1"/>
            <a:r>
              <a:rPr lang="en-US" sz="2400" dirty="0">
                <a:latin typeface="Times New Roman" panose="02020603050405020304" pitchFamily="18" charset="0"/>
                <a:cs typeface="Times New Roman" panose="02020603050405020304" pitchFamily="18" charset="0"/>
              </a:rPr>
              <a:t>Removed wall paintings</a:t>
            </a:r>
          </a:p>
          <a:p>
            <a:pPr lvl="1"/>
            <a:r>
              <a:rPr lang="en-US" sz="2400" dirty="0">
                <a:latin typeface="Times New Roman" panose="02020603050405020304" pitchFamily="18" charset="0"/>
                <a:cs typeface="Times New Roman" panose="02020603050405020304" pitchFamily="18" charset="0"/>
              </a:rPr>
              <a:t>Brought cards and crossword puzzles.</a:t>
            </a:r>
          </a:p>
          <a:p>
            <a:pPr lvl="1"/>
            <a:r>
              <a:rPr lang="en-US" sz="2400" dirty="0">
                <a:latin typeface="Times New Roman" panose="02020603050405020304" pitchFamily="18" charset="0"/>
                <a:cs typeface="Times New Roman" panose="02020603050405020304" pitchFamily="18" charset="0"/>
              </a:rPr>
              <a:t>Said she alternated between using her</a:t>
            </a:r>
          </a:p>
          <a:p>
            <a:pPr lvl="2"/>
            <a:r>
              <a:rPr lang="en-US" sz="2200" dirty="0">
                <a:latin typeface="Times New Roman" panose="02020603050405020304" pitchFamily="18" charset="0"/>
                <a:cs typeface="Times New Roman" panose="02020603050405020304" pitchFamily="18" charset="0"/>
              </a:rPr>
              <a:t>‘big mind’ for deep thoughts,</a:t>
            </a:r>
          </a:p>
          <a:p>
            <a:pPr lvl="2"/>
            <a:r>
              <a:rPr lang="en-US" sz="2200" dirty="0">
                <a:latin typeface="Times New Roman" panose="02020603050405020304" pitchFamily="18" charset="0"/>
                <a:cs typeface="Times New Roman" panose="02020603050405020304" pitchFamily="18" charset="0"/>
              </a:rPr>
              <a:t>and ‘small mind’ for crosswords and cards.</a:t>
            </a:r>
          </a:p>
          <a:p>
            <a:pPr lvl="1"/>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A456EFA-F3F6-63D4-7FBC-C8C857A578CC}"/>
              </a:ext>
            </a:extLst>
          </p:cNvPr>
          <p:cNvSpPr txBox="1"/>
          <p:nvPr/>
        </p:nvSpPr>
        <p:spPr>
          <a:xfrm>
            <a:off x="9677400" y="4171488"/>
            <a:ext cx="2464265" cy="430887"/>
          </a:xfrm>
          <a:prstGeom prst="rect">
            <a:avLst/>
          </a:prstGeom>
          <a:noFill/>
        </p:spPr>
        <p:txBody>
          <a:bodyPr wrap="square">
            <a:spAutoFit/>
          </a:bodyPr>
          <a:lstStyle/>
          <a:p>
            <a:r>
              <a:rPr lang="en-US" sz="1050" dirty="0">
                <a:latin typeface="Times New Roman" panose="02020603050405020304" pitchFamily="18" charset="0"/>
                <a:cs typeface="Times New Roman" panose="02020603050405020304" pitchFamily="18" charset="0"/>
                <a:hlinkClick r:id="rId2"/>
              </a:rPr>
              <a:t>www.msnbc.com/msnbc/maya-angelou-radical-activist-msna338781</a:t>
            </a:r>
            <a:r>
              <a:rPr lang="en-US" sz="1050" dirty="0">
                <a:latin typeface="Times New Roman" panose="02020603050405020304" pitchFamily="18" charset="0"/>
                <a:cs typeface="Times New Roman" panose="02020603050405020304" pitchFamily="18" charset="0"/>
              </a:rPr>
              <a:t> </a:t>
            </a:r>
          </a:p>
        </p:txBody>
      </p:sp>
      <p:pic>
        <p:nvPicPr>
          <p:cNvPr id="15" name="Picture 14" descr="A person sitting on the floor reading a book&#10;&#10;Description automatically generated with low confidence">
            <a:extLst>
              <a:ext uri="{FF2B5EF4-FFF2-40B4-BE49-F238E27FC236}">
                <a16:creationId xmlns:a16="http://schemas.microsoft.com/office/drawing/2014/main" id="{6144D186-D02F-C9AC-7935-EE09D9AA4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600" y="990600"/>
            <a:ext cx="2118619" cy="3177929"/>
          </a:xfrm>
          <a:prstGeom prst="rect">
            <a:avLst/>
          </a:prstGeom>
        </p:spPr>
      </p:pic>
      <p:grpSp>
        <p:nvGrpSpPr>
          <p:cNvPr id="10" name="Group 9">
            <a:extLst>
              <a:ext uri="{FF2B5EF4-FFF2-40B4-BE49-F238E27FC236}">
                <a16:creationId xmlns:a16="http://schemas.microsoft.com/office/drawing/2014/main" id="{C354B88B-C61A-4BA7-16DF-C6C6BCC88086}"/>
              </a:ext>
            </a:extLst>
          </p:cNvPr>
          <p:cNvGrpSpPr/>
          <p:nvPr/>
        </p:nvGrpSpPr>
        <p:grpSpPr>
          <a:xfrm>
            <a:off x="2438400" y="1393195"/>
            <a:ext cx="2713119" cy="654025"/>
            <a:chOff x="2438400" y="1393195"/>
            <a:chExt cx="2713119" cy="654025"/>
          </a:xfrm>
        </p:grpSpPr>
        <p:sp>
          <p:nvSpPr>
            <p:cNvPr id="4" name="TextBox 3">
              <a:extLst>
                <a:ext uri="{FF2B5EF4-FFF2-40B4-BE49-F238E27FC236}">
                  <a16:creationId xmlns:a16="http://schemas.microsoft.com/office/drawing/2014/main" id="{1FA27FF0-4760-2BEB-7145-FE8F26AD84CD}"/>
                </a:ext>
              </a:extLst>
            </p:cNvPr>
            <p:cNvSpPr txBox="1"/>
            <p:nvPr/>
          </p:nvSpPr>
          <p:spPr>
            <a:xfrm>
              <a:off x="4191000" y="1393195"/>
              <a:ext cx="960519" cy="523220"/>
            </a:xfrm>
            <a:prstGeom prst="rect">
              <a:avLst/>
            </a:prstGeom>
            <a:noFill/>
          </p:spPr>
          <p:txBody>
            <a:bodyPr wrap="non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Place</a:t>
              </a:r>
            </a:p>
          </p:txBody>
        </p:sp>
        <p:cxnSp>
          <p:nvCxnSpPr>
            <p:cNvPr id="8" name="Straight Connector 7">
              <a:extLst>
                <a:ext uri="{FF2B5EF4-FFF2-40B4-BE49-F238E27FC236}">
                  <a16:creationId xmlns:a16="http://schemas.microsoft.com/office/drawing/2014/main" id="{FA6707D4-726F-E9BF-E1E5-C5778ADC01B5}"/>
                </a:ext>
              </a:extLst>
            </p:cNvPr>
            <p:cNvCxnSpPr/>
            <p:nvPr/>
          </p:nvCxnSpPr>
          <p:spPr>
            <a:xfrm flipH="1">
              <a:off x="2438400" y="1785610"/>
              <a:ext cx="1752600" cy="26161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867948-9ACF-724A-29FA-809E29A5196D}"/>
              </a:ext>
            </a:extLst>
          </p:cNvPr>
          <p:cNvGrpSpPr/>
          <p:nvPr/>
        </p:nvGrpSpPr>
        <p:grpSpPr>
          <a:xfrm>
            <a:off x="2286000" y="2047219"/>
            <a:ext cx="6942222" cy="954107"/>
            <a:chOff x="1409700" y="1545630"/>
            <a:chExt cx="6942222" cy="954107"/>
          </a:xfrm>
        </p:grpSpPr>
        <p:sp>
          <p:nvSpPr>
            <p:cNvPr id="14" name="TextBox 13">
              <a:extLst>
                <a:ext uri="{FF2B5EF4-FFF2-40B4-BE49-F238E27FC236}">
                  <a16:creationId xmlns:a16="http://schemas.microsoft.com/office/drawing/2014/main" id="{FB502931-D304-C076-2F0F-64B87F00B58F}"/>
                </a:ext>
              </a:extLst>
            </p:cNvPr>
            <p:cNvSpPr txBox="1"/>
            <p:nvPr/>
          </p:nvSpPr>
          <p:spPr>
            <a:xfrm>
              <a:off x="3396906" y="1545630"/>
              <a:ext cx="4955016" cy="954107"/>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Time.  Follow your natural rhythm of awareness</a:t>
              </a:r>
            </a:p>
          </p:txBody>
        </p:sp>
        <p:cxnSp>
          <p:nvCxnSpPr>
            <p:cNvPr id="16" name="Straight Connector 15">
              <a:extLst>
                <a:ext uri="{FF2B5EF4-FFF2-40B4-BE49-F238E27FC236}">
                  <a16:creationId xmlns:a16="http://schemas.microsoft.com/office/drawing/2014/main" id="{12FF32BE-D7E5-AAE8-3905-19843529C1B2}"/>
                </a:ext>
              </a:extLst>
            </p:cNvPr>
            <p:cNvCxnSpPr>
              <a:cxnSpLocks/>
            </p:cNvCxnSpPr>
            <p:nvPr/>
          </p:nvCxnSpPr>
          <p:spPr>
            <a:xfrm flipH="1">
              <a:off x="1409700" y="1807241"/>
              <a:ext cx="1981200" cy="15162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2F39532-5E0B-B573-C136-7262CCB584A8}"/>
              </a:ext>
            </a:extLst>
          </p:cNvPr>
          <p:cNvGrpSpPr/>
          <p:nvPr/>
        </p:nvGrpSpPr>
        <p:grpSpPr>
          <a:xfrm>
            <a:off x="2286000" y="3114479"/>
            <a:ext cx="5166559" cy="523220"/>
            <a:chOff x="1409700" y="1958865"/>
            <a:chExt cx="5166559" cy="523220"/>
          </a:xfrm>
        </p:grpSpPr>
        <p:sp>
          <p:nvSpPr>
            <p:cNvPr id="21" name="TextBox 20">
              <a:extLst>
                <a:ext uri="{FF2B5EF4-FFF2-40B4-BE49-F238E27FC236}">
                  <a16:creationId xmlns:a16="http://schemas.microsoft.com/office/drawing/2014/main" id="{F80E06E1-94D3-965E-7F3B-D312C519DFD6}"/>
                </a:ext>
              </a:extLst>
            </p:cNvPr>
            <p:cNvSpPr txBox="1"/>
            <p:nvPr/>
          </p:nvSpPr>
          <p:spPr>
            <a:xfrm>
              <a:off x="3454892" y="1958865"/>
              <a:ext cx="3121367" cy="523220"/>
            </a:xfrm>
            <a:prstGeom prst="rect">
              <a:avLst/>
            </a:prstGeom>
            <a:noFill/>
          </p:spPr>
          <p:txBody>
            <a:bodyPr wrap="non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Remove distractions</a:t>
              </a:r>
            </a:p>
          </p:txBody>
        </p:sp>
        <p:cxnSp>
          <p:nvCxnSpPr>
            <p:cNvPr id="22" name="Straight Connector 21">
              <a:extLst>
                <a:ext uri="{FF2B5EF4-FFF2-40B4-BE49-F238E27FC236}">
                  <a16:creationId xmlns:a16="http://schemas.microsoft.com/office/drawing/2014/main" id="{2ED8EAF5-94D3-25A8-FD5A-48F758E3ACF1}"/>
                </a:ext>
              </a:extLst>
            </p:cNvPr>
            <p:cNvCxnSpPr>
              <a:cxnSpLocks/>
              <a:stCxn id="21" idx="1"/>
            </p:cNvCxnSpPr>
            <p:nvPr/>
          </p:nvCxnSpPr>
          <p:spPr>
            <a:xfrm flipH="1" flipV="1">
              <a:off x="1409700" y="1958865"/>
              <a:ext cx="2045192" cy="26161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BDDC2DB3-B7C4-C7AC-5458-54064DB62045}"/>
              </a:ext>
            </a:extLst>
          </p:cNvPr>
          <p:cNvSpPr txBox="1"/>
          <p:nvPr/>
        </p:nvSpPr>
        <p:spPr>
          <a:xfrm>
            <a:off x="3556972" y="4386931"/>
            <a:ext cx="6112501" cy="2677656"/>
          </a:xfrm>
          <a:prstGeom prst="rect">
            <a:avLst/>
          </a:prstGeom>
          <a:noFill/>
        </p:spPr>
        <p:txBody>
          <a:bodyPr wrap="square" rtlCol="0">
            <a:spAutoFit/>
          </a:bodyPr>
          <a:lstStyle/>
          <a:p>
            <a:pPr lvl="2"/>
            <a:r>
              <a:rPr lang="en-US" sz="2800" dirty="0">
                <a:solidFill>
                  <a:srgbClr val="0070C0"/>
                </a:solidFill>
                <a:latin typeface="Times New Roman" panose="02020603050405020304" pitchFamily="18" charset="0"/>
                <a:cs typeface="Times New Roman" panose="02020603050405020304" pitchFamily="18" charset="0"/>
              </a:rPr>
              <a:t>Activities that replenish our attention tank: </a:t>
            </a:r>
          </a:p>
          <a:p>
            <a:pPr lvl="2"/>
            <a:endParaRPr lang="en-US" sz="2800" dirty="0">
              <a:solidFill>
                <a:srgbClr val="0070C0"/>
              </a:solidFill>
              <a:latin typeface="Times New Roman" panose="02020603050405020304" pitchFamily="18" charset="0"/>
              <a:cs typeface="Times New Roman" panose="02020603050405020304" pitchFamily="18" charset="0"/>
            </a:endParaRPr>
          </a:p>
          <a:p>
            <a:pPr lvl="2"/>
            <a:r>
              <a:rPr lang="en-US" sz="2800" dirty="0">
                <a:solidFill>
                  <a:srgbClr val="0070C0"/>
                </a:solidFill>
                <a:latin typeface="Times New Roman" panose="02020603050405020304" pitchFamily="18" charset="0"/>
                <a:cs typeface="Times New Roman" panose="02020603050405020304" pitchFamily="18" charset="0"/>
              </a:rPr>
              <a:t>  -Rote activities (not challenging)</a:t>
            </a:r>
          </a:p>
          <a:p>
            <a:pPr lvl="2"/>
            <a:r>
              <a:rPr lang="en-US" sz="2800" dirty="0">
                <a:solidFill>
                  <a:srgbClr val="0070C0"/>
                </a:solidFill>
                <a:latin typeface="Times New Roman" panose="02020603050405020304" pitchFamily="18" charset="0"/>
                <a:cs typeface="Times New Roman" panose="02020603050405020304" pitchFamily="18" charset="0"/>
              </a:rPr>
              <a:t>  -Boredom</a:t>
            </a:r>
          </a:p>
          <a:p>
            <a:endParaRPr lang="en-US" sz="2800" dirty="0">
              <a:solidFill>
                <a:srgbClr val="0070C0"/>
              </a:solidFill>
              <a:latin typeface="Times New Roman" panose="020206030504050203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E96D6EEC-F7F0-1C03-9DE4-1C45ADF22F23}"/>
              </a:ext>
            </a:extLst>
          </p:cNvPr>
          <p:cNvCxnSpPr>
            <a:cxnSpLocks/>
          </p:cNvCxnSpPr>
          <p:nvPr/>
        </p:nvCxnSpPr>
        <p:spPr>
          <a:xfrm flipH="1" flipV="1">
            <a:off x="3276600" y="4037724"/>
            <a:ext cx="1219200" cy="56465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 name="Picture 29" descr="A close up of a car's speedometer&#10;&#10;Description automatically generated with low confidence">
            <a:extLst>
              <a:ext uri="{FF2B5EF4-FFF2-40B4-BE49-F238E27FC236}">
                <a16:creationId xmlns:a16="http://schemas.microsoft.com/office/drawing/2014/main" id="{7CB84C30-60D3-813B-05C8-3264F3ABC0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140" y="4955238"/>
            <a:ext cx="1435876" cy="749739"/>
          </a:xfrm>
          <a:prstGeom prst="rect">
            <a:avLst/>
          </a:prstGeom>
        </p:spPr>
      </p:pic>
    </p:spTree>
    <p:extLst>
      <p:ext uri="{BB962C8B-B14F-4D97-AF65-F5344CB8AC3E}">
        <p14:creationId xmlns:p14="http://schemas.microsoft.com/office/powerpoint/2010/main" val="112533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4F34-6ABC-1110-5E95-77A4349CFA4C}"/>
              </a:ext>
            </a:extLst>
          </p:cNvPr>
          <p:cNvSpPr>
            <a:spLocks noGrp="1"/>
          </p:cNvSpPr>
          <p:nvPr>
            <p:ph type="title"/>
          </p:nvPr>
        </p:nvSpPr>
        <p:spPr>
          <a:xfrm>
            <a:off x="838200" y="0"/>
            <a:ext cx="10515600" cy="784167"/>
          </a:xfrm>
        </p:spPr>
        <p:txBody>
          <a:bodyPr/>
          <a:lstStyle/>
          <a:p>
            <a:pPr algn="ctr"/>
            <a:r>
              <a:rPr lang="en-US" dirty="0">
                <a:latin typeface="Times New Roman" panose="02020603050405020304" pitchFamily="18" charset="0"/>
                <a:cs typeface="Times New Roman" panose="02020603050405020304" pitchFamily="18" charset="0"/>
              </a:rPr>
              <a:t>“Digital Detox”</a:t>
            </a:r>
          </a:p>
        </p:txBody>
      </p:sp>
      <p:sp>
        <p:nvSpPr>
          <p:cNvPr id="3" name="Content Placeholder 2">
            <a:extLst>
              <a:ext uri="{FF2B5EF4-FFF2-40B4-BE49-F238E27FC236}">
                <a16:creationId xmlns:a16="http://schemas.microsoft.com/office/drawing/2014/main" id="{C8885B44-0592-1C39-B93B-1837CE362AD8}"/>
              </a:ext>
            </a:extLst>
          </p:cNvPr>
          <p:cNvSpPr>
            <a:spLocks noGrp="1"/>
          </p:cNvSpPr>
          <p:nvPr>
            <p:ph idx="1"/>
          </p:nvPr>
        </p:nvSpPr>
        <p:spPr>
          <a:xfrm>
            <a:off x="272641" y="962526"/>
            <a:ext cx="11646717" cy="5895474"/>
          </a:xfrm>
        </p:spPr>
        <p:txBody>
          <a:bodyPr>
            <a:normAutofit/>
          </a:bodyPr>
          <a:lstStyle/>
          <a:p>
            <a:pPr marL="457200" lvl="1" indent="0">
              <a:buNone/>
            </a:pPr>
            <a:r>
              <a:rPr lang="en-US" sz="3600" dirty="0">
                <a:latin typeface="Times New Roman" panose="02020603050405020304" pitchFamily="18" charset="0"/>
                <a:cs typeface="Times New Roman" panose="02020603050405020304" pitchFamily="18" charset="0"/>
              </a:rPr>
              <a:t>At certain times</a:t>
            </a:r>
          </a:p>
          <a:p>
            <a:pPr marL="457200" lvl="1" indent="0">
              <a:buNone/>
            </a:pPr>
            <a:r>
              <a:rPr lang="en-US" sz="3600" dirty="0">
                <a:latin typeface="Times New Roman" panose="02020603050405020304" pitchFamily="18" charset="0"/>
                <a:cs typeface="Times New Roman" panose="02020603050405020304" pitchFamily="18" charset="0"/>
              </a:rPr>
              <a:t>At certain places</a:t>
            </a:r>
          </a:p>
          <a:p>
            <a:pPr marL="457200" lvl="1" indent="0">
              <a:buNone/>
            </a:pPr>
            <a:r>
              <a:rPr lang="en-US" sz="3600" dirty="0">
                <a:latin typeface="Times New Roman" panose="02020603050405020304" pitchFamily="18" charset="0"/>
                <a:cs typeface="Times New Roman" panose="02020603050405020304" pitchFamily="18" charset="0"/>
              </a:rPr>
              <a:t>By changes on your phone</a:t>
            </a:r>
          </a:p>
          <a:p>
            <a:pPr marL="457200" lvl="1"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ea typeface="Calibri" panose="020F0502020204030204" pitchFamily="34" charset="0"/>
                <a:cs typeface="Times New Roman" panose="02020603050405020304" pitchFamily="18" charset="0"/>
              </a:rPr>
              <a:t>    Social media, email, etc.: </a:t>
            </a:r>
          </a:p>
          <a:p>
            <a:pPr lvl="1"/>
            <a:r>
              <a:rPr lang="en-US" sz="3600" dirty="0">
                <a:latin typeface="Times New Roman" panose="02020603050405020304" pitchFamily="18" charset="0"/>
                <a:ea typeface="Calibri" panose="020F0502020204030204" pitchFamily="34" charset="0"/>
                <a:cs typeface="Times New Roman" panose="02020603050405020304" pitchFamily="18" charset="0"/>
              </a:rPr>
              <a:t>rather than many short interruptions all day,</a:t>
            </a:r>
          </a:p>
          <a:p>
            <a:pPr lvl="1"/>
            <a:r>
              <a:rPr lang="en-US" sz="3600" dirty="0">
                <a:latin typeface="Times New Roman" panose="02020603050405020304" pitchFamily="18" charset="0"/>
                <a:ea typeface="Calibri" panose="020F0502020204030204" pitchFamily="34" charset="0"/>
                <a:cs typeface="Times New Roman" panose="02020603050405020304" pitchFamily="18" charset="0"/>
              </a:rPr>
              <a:t>do at set, limited times, </a:t>
            </a:r>
          </a:p>
          <a:p>
            <a:pPr lvl="1"/>
            <a:r>
              <a:rPr lang="en-US" sz="3600" dirty="0">
                <a:latin typeface="Times New Roman" panose="02020603050405020304" pitchFamily="18" charset="0"/>
                <a:ea typeface="Calibri" panose="020F0502020204030204" pitchFamily="34" charset="0"/>
                <a:cs typeface="Times New Roman" panose="02020603050405020304" pitchFamily="18" charset="0"/>
              </a:rPr>
              <a:t>but not during optimal focus times.  </a:t>
            </a:r>
          </a:p>
          <a:p>
            <a:pPr marL="457200" lvl="1" indent="0">
              <a:buNone/>
            </a:pPr>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097D80D-3E37-D40C-B50A-6FB60A40CF1E}"/>
              </a:ext>
            </a:extLst>
          </p:cNvPr>
          <p:cNvSpPr txBox="1"/>
          <p:nvPr/>
        </p:nvSpPr>
        <p:spPr>
          <a:xfrm>
            <a:off x="762000" y="3910263"/>
            <a:ext cx="9906000" cy="646331"/>
          </a:xfrm>
          <a:prstGeom prst="rect">
            <a:avLst/>
          </a:prstGeom>
          <a:noFill/>
        </p:spPr>
        <p:txBody>
          <a:bodyPr wrap="square">
            <a:spAutoFit/>
          </a:bodyPr>
          <a:lstStyle/>
          <a:p>
            <a:pPr marL="0" indent="0">
              <a:buNone/>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813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02279-7581-1D14-B813-46FE52EB5430}"/>
              </a:ext>
            </a:extLst>
          </p:cNvPr>
          <p:cNvPicPr>
            <a:picLocks noChangeAspect="1"/>
          </p:cNvPicPr>
          <p:nvPr/>
        </p:nvPicPr>
        <p:blipFill>
          <a:blip r:embed="rId2"/>
          <a:stretch>
            <a:fillRect/>
          </a:stretch>
        </p:blipFill>
        <p:spPr>
          <a:xfrm>
            <a:off x="1756755" y="4457007"/>
            <a:ext cx="8678486" cy="1981477"/>
          </a:xfrm>
          <a:prstGeom prst="rect">
            <a:avLst/>
          </a:prstGeom>
        </p:spPr>
      </p:pic>
      <p:pic>
        <p:nvPicPr>
          <p:cNvPr id="7" name="Picture 6">
            <a:extLst>
              <a:ext uri="{FF2B5EF4-FFF2-40B4-BE49-F238E27FC236}">
                <a16:creationId xmlns:a16="http://schemas.microsoft.com/office/drawing/2014/main" id="{853606B3-8558-6D3F-FCCE-C6F6AD703A4D}"/>
              </a:ext>
            </a:extLst>
          </p:cNvPr>
          <p:cNvPicPr>
            <a:picLocks noChangeAspect="1"/>
          </p:cNvPicPr>
          <p:nvPr/>
        </p:nvPicPr>
        <p:blipFill>
          <a:blip r:embed="rId3"/>
          <a:stretch>
            <a:fillRect/>
          </a:stretch>
        </p:blipFill>
        <p:spPr>
          <a:xfrm>
            <a:off x="4046256" y="204347"/>
            <a:ext cx="4099486" cy="729721"/>
          </a:xfrm>
          <a:prstGeom prst="rect">
            <a:avLst/>
          </a:prstGeom>
        </p:spPr>
      </p:pic>
      <p:pic>
        <p:nvPicPr>
          <p:cNvPr id="9" name="Picture 8">
            <a:extLst>
              <a:ext uri="{FF2B5EF4-FFF2-40B4-BE49-F238E27FC236}">
                <a16:creationId xmlns:a16="http://schemas.microsoft.com/office/drawing/2014/main" id="{08745F09-6108-311D-3CA1-3695BC9FB91D}"/>
              </a:ext>
            </a:extLst>
          </p:cNvPr>
          <p:cNvPicPr>
            <a:picLocks noChangeAspect="1"/>
          </p:cNvPicPr>
          <p:nvPr/>
        </p:nvPicPr>
        <p:blipFill>
          <a:blip r:embed="rId4"/>
          <a:stretch>
            <a:fillRect/>
          </a:stretch>
        </p:blipFill>
        <p:spPr>
          <a:xfrm>
            <a:off x="3800841" y="1049527"/>
            <a:ext cx="4590315" cy="3128825"/>
          </a:xfrm>
          <a:prstGeom prst="rect">
            <a:avLst/>
          </a:prstGeom>
        </p:spPr>
      </p:pic>
      <p:sp>
        <p:nvSpPr>
          <p:cNvPr id="11" name="TextBox 10">
            <a:extLst>
              <a:ext uri="{FF2B5EF4-FFF2-40B4-BE49-F238E27FC236}">
                <a16:creationId xmlns:a16="http://schemas.microsoft.com/office/drawing/2014/main" id="{B7C676A6-FC90-E33D-80BC-F64393CC1BBD}"/>
              </a:ext>
            </a:extLst>
          </p:cNvPr>
          <p:cNvSpPr txBox="1"/>
          <p:nvPr/>
        </p:nvSpPr>
        <p:spPr>
          <a:xfrm>
            <a:off x="7090795" y="4071458"/>
            <a:ext cx="1398864" cy="246221"/>
          </a:xfrm>
          <a:prstGeom prst="rect">
            <a:avLst/>
          </a:prstGeom>
          <a:noFill/>
        </p:spPr>
        <p:txBody>
          <a:bodyPr wrap="square">
            <a:spAutoFit/>
          </a:bodyPr>
          <a:lstStyle/>
          <a:p>
            <a:r>
              <a:rPr lang="en-US" sz="1000" dirty="0">
                <a:hlinkClick r:id="rId5"/>
              </a:rPr>
              <a:t>www.facultyfocus.com</a:t>
            </a:r>
            <a:r>
              <a:rPr lang="en-US" sz="1000" dirty="0"/>
              <a:t> </a:t>
            </a:r>
          </a:p>
        </p:txBody>
      </p:sp>
    </p:spTree>
    <p:extLst>
      <p:ext uri="{BB962C8B-B14F-4D97-AF65-F5344CB8AC3E}">
        <p14:creationId xmlns:p14="http://schemas.microsoft.com/office/powerpoint/2010/main" val="2493712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1224F8-3235-9DB4-1669-F46D53DE960C}"/>
              </a:ext>
            </a:extLst>
          </p:cNvPr>
          <p:cNvPicPr>
            <a:picLocks noChangeAspect="1"/>
          </p:cNvPicPr>
          <p:nvPr/>
        </p:nvPicPr>
        <p:blipFill>
          <a:blip r:embed="rId2"/>
          <a:stretch>
            <a:fillRect/>
          </a:stretch>
        </p:blipFill>
        <p:spPr>
          <a:xfrm>
            <a:off x="778990" y="746952"/>
            <a:ext cx="5734850" cy="1505160"/>
          </a:xfrm>
          <a:prstGeom prst="rect">
            <a:avLst/>
          </a:prstGeom>
        </p:spPr>
      </p:pic>
      <p:pic>
        <p:nvPicPr>
          <p:cNvPr id="5" name="Picture 4">
            <a:extLst>
              <a:ext uri="{FF2B5EF4-FFF2-40B4-BE49-F238E27FC236}">
                <a16:creationId xmlns:a16="http://schemas.microsoft.com/office/drawing/2014/main" id="{67F7DED6-77CD-0AB3-95A2-AF4F00A39A02}"/>
              </a:ext>
            </a:extLst>
          </p:cNvPr>
          <p:cNvPicPr>
            <a:picLocks noChangeAspect="1"/>
          </p:cNvPicPr>
          <p:nvPr/>
        </p:nvPicPr>
        <p:blipFill>
          <a:blip r:embed="rId3"/>
          <a:stretch>
            <a:fillRect/>
          </a:stretch>
        </p:blipFill>
        <p:spPr>
          <a:xfrm>
            <a:off x="888542" y="2119967"/>
            <a:ext cx="5515745" cy="638264"/>
          </a:xfrm>
          <a:prstGeom prst="rect">
            <a:avLst/>
          </a:prstGeom>
        </p:spPr>
      </p:pic>
      <p:pic>
        <p:nvPicPr>
          <p:cNvPr id="7" name="Picture 6">
            <a:extLst>
              <a:ext uri="{FF2B5EF4-FFF2-40B4-BE49-F238E27FC236}">
                <a16:creationId xmlns:a16="http://schemas.microsoft.com/office/drawing/2014/main" id="{E5723AEA-5BD3-87B4-E8E0-D66DA590CC7D}"/>
              </a:ext>
            </a:extLst>
          </p:cNvPr>
          <p:cNvPicPr>
            <a:picLocks noChangeAspect="1"/>
          </p:cNvPicPr>
          <p:nvPr/>
        </p:nvPicPr>
        <p:blipFill>
          <a:blip r:embed="rId4"/>
          <a:stretch>
            <a:fillRect/>
          </a:stretch>
        </p:blipFill>
        <p:spPr>
          <a:xfrm>
            <a:off x="803382" y="3202491"/>
            <a:ext cx="5496692" cy="666843"/>
          </a:xfrm>
          <a:prstGeom prst="rect">
            <a:avLst/>
          </a:prstGeom>
        </p:spPr>
      </p:pic>
      <p:grpSp>
        <p:nvGrpSpPr>
          <p:cNvPr id="8" name="Group 7">
            <a:extLst>
              <a:ext uri="{FF2B5EF4-FFF2-40B4-BE49-F238E27FC236}">
                <a16:creationId xmlns:a16="http://schemas.microsoft.com/office/drawing/2014/main" id="{322BBF8F-48A9-2E62-BCCC-92A8BBA683D8}"/>
              </a:ext>
            </a:extLst>
          </p:cNvPr>
          <p:cNvGrpSpPr/>
          <p:nvPr/>
        </p:nvGrpSpPr>
        <p:grpSpPr>
          <a:xfrm>
            <a:off x="7190377" y="3266266"/>
            <a:ext cx="4336095" cy="3528817"/>
            <a:chOff x="4857226" y="2209800"/>
            <a:chExt cx="3067575" cy="2291270"/>
          </a:xfrm>
        </p:grpSpPr>
        <p:pic>
          <p:nvPicPr>
            <p:cNvPr id="9" name="Picture 8" descr="A group of people sitting around a table with food&#10;&#10;Description automatically generated with low confidence">
              <a:extLst>
                <a:ext uri="{FF2B5EF4-FFF2-40B4-BE49-F238E27FC236}">
                  <a16:creationId xmlns:a16="http://schemas.microsoft.com/office/drawing/2014/main" id="{501D8500-2932-DB75-9D4B-474B00098D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226" y="2209800"/>
              <a:ext cx="3067574" cy="2045049"/>
            </a:xfrm>
            <a:prstGeom prst="rect">
              <a:avLst/>
            </a:prstGeom>
          </p:spPr>
        </p:pic>
        <p:sp>
          <p:nvSpPr>
            <p:cNvPr id="10" name="TextBox 9">
              <a:extLst>
                <a:ext uri="{FF2B5EF4-FFF2-40B4-BE49-F238E27FC236}">
                  <a16:creationId xmlns:a16="http://schemas.microsoft.com/office/drawing/2014/main" id="{979DBB26-E6E3-E3D3-9B69-B6E94BF94413}"/>
                </a:ext>
              </a:extLst>
            </p:cNvPr>
            <p:cNvSpPr txBox="1"/>
            <p:nvPr/>
          </p:nvSpPr>
          <p:spPr>
            <a:xfrm>
              <a:off x="6666103" y="4254849"/>
              <a:ext cx="1258698" cy="246221"/>
            </a:xfrm>
            <a:prstGeom prst="rect">
              <a:avLst/>
            </a:prstGeom>
            <a:noFill/>
          </p:spPr>
          <p:txBody>
            <a:bodyPr wrap="square">
              <a:spAutoFit/>
            </a:bodyPr>
            <a:lstStyle/>
            <a:p>
              <a:r>
                <a:rPr lang="en-US" sz="1000" dirty="0"/>
                <a:t>twitter.com/</a:t>
              </a:r>
              <a:r>
                <a:rPr lang="en-US" sz="1000" dirty="0" err="1"/>
                <a:t>CDCgov</a:t>
              </a:r>
              <a:r>
                <a:rPr lang="en-US" sz="1000" dirty="0"/>
                <a:t> </a:t>
              </a:r>
            </a:p>
          </p:txBody>
        </p:sp>
      </p:grpSp>
      <p:grpSp>
        <p:nvGrpSpPr>
          <p:cNvPr id="11" name="Group 10">
            <a:extLst>
              <a:ext uri="{FF2B5EF4-FFF2-40B4-BE49-F238E27FC236}">
                <a16:creationId xmlns:a16="http://schemas.microsoft.com/office/drawing/2014/main" id="{4A82ACED-0DC0-B010-C6A5-6129B9468E85}"/>
              </a:ext>
            </a:extLst>
          </p:cNvPr>
          <p:cNvGrpSpPr/>
          <p:nvPr/>
        </p:nvGrpSpPr>
        <p:grpSpPr>
          <a:xfrm>
            <a:off x="2080471" y="4131246"/>
            <a:ext cx="5035022" cy="2493350"/>
            <a:chOff x="6364973" y="4622242"/>
            <a:chExt cx="4609455" cy="2040480"/>
          </a:xfrm>
        </p:grpSpPr>
        <p:pic>
          <p:nvPicPr>
            <p:cNvPr id="12" name="Picture 11" descr="A family eating at a table&#10;&#10;Description automatically generated with low confidence">
              <a:extLst>
                <a:ext uri="{FF2B5EF4-FFF2-40B4-BE49-F238E27FC236}">
                  <a16:creationId xmlns:a16="http://schemas.microsoft.com/office/drawing/2014/main" id="{5BC755A9-E801-DAB7-5B96-FF9CF538EE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4973" y="4622242"/>
              <a:ext cx="3785648" cy="1979894"/>
            </a:xfrm>
            <a:prstGeom prst="rect">
              <a:avLst/>
            </a:prstGeom>
          </p:spPr>
        </p:pic>
        <p:sp>
          <p:nvSpPr>
            <p:cNvPr id="13" name="TextBox 12">
              <a:extLst>
                <a:ext uri="{FF2B5EF4-FFF2-40B4-BE49-F238E27FC236}">
                  <a16:creationId xmlns:a16="http://schemas.microsoft.com/office/drawing/2014/main" id="{AABB1567-1B57-3D3F-090D-0FCFBA829986}"/>
                </a:ext>
              </a:extLst>
            </p:cNvPr>
            <p:cNvSpPr txBox="1"/>
            <p:nvPr/>
          </p:nvSpPr>
          <p:spPr>
            <a:xfrm>
              <a:off x="10150621" y="6416501"/>
              <a:ext cx="823807" cy="246221"/>
            </a:xfrm>
            <a:prstGeom prst="rect">
              <a:avLst/>
            </a:prstGeom>
            <a:noFill/>
          </p:spPr>
          <p:txBody>
            <a:bodyPr wrap="square">
              <a:spAutoFit/>
            </a:bodyPr>
            <a:lstStyle/>
            <a:p>
              <a:r>
                <a:rPr lang="en-US" sz="1000" dirty="0"/>
                <a:t>buzzitt.com</a:t>
              </a:r>
            </a:p>
          </p:txBody>
        </p:sp>
      </p:grpSp>
      <p:grpSp>
        <p:nvGrpSpPr>
          <p:cNvPr id="18" name="Group 17">
            <a:extLst>
              <a:ext uri="{FF2B5EF4-FFF2-40B4-BE49-F238E27FC236}">
                <a16:creationId xmlns:a16="http://schemas.microsoft.com/office/drawing/2014/main" id="{B0BBB918-987A-C988-7707-5C6AB6A0F1B5}"/>
              </a:ext>
            </a:extLst>
          </p:cNvPr>
          <p:cNvGrpSpPr/>
          <p:nvPr/>
        </p:nvGrpSpPr>
        <p:grpSpPr>
          <a:xfrm>
            <a:off x="6623392" y="1118116"/>
            <a:ext cx="5428878" cy="2008880"/>
            <a:chOff x="6623392" y="1118116"/>
            <a:chExt cx="5428878" cy="2008880"/>
          </a:xfrm>
        </p:grpSpPr>
        <p:pic>
          <p:nvPicPr>
            <p:cNvPr id="15" name="Picture 14" descr="A slice of cake with fruit on top&#10;&#10;Description automatically generated with low confidence">
              <a:extLst>
                <a:ext uri="{FF2B5EF4-FFF2-40B4-BE49-F238E27FC236}">
                  <a16:creationId xmlns:a16="http://schemas.microsoft.com/office/drawing/2014/main" id="{8123965C-FF31-5788-8DE2-BA361C1E9F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3392" y="1118116"/>
              <a:ext cx="2008880" cy="2008880"/>
            </a:xfrm>
            <a:prstGeom prst="rect">
              <a:avLst/>
            </a:prstGeom>
          </p:spPr>
        </p:pic>
        <p:sp>
          <p:nvSpPr>
            <p:cNvPr id="17" name="TextBox 16">
              <a:extLst>
                <a:ext uri="{FF2B5EF4-FFF2-40B4-BE49-F238E27FC236}">
                  <a16:creationId xmlns:a16="http://schemas.microsoft.com/office/drawing/2014/main" id="{9B67A724-5E42-D996-A83A-1785B6FEE2F2}"/>
                </a:ext>
              </a:extLst>
            </p:cNvPr>
            <p:cNvSpPr txBox="1"/>
            <p:nvPr/>
          </p:nvSpPr>
          <p:spPr>
            <a:xfrm>
              <a:off x="8614880" y="2870798"/>
              <a:ext cx="3437390" cy="246221"/>
            </a:xfrm>
            <a:prstGeom prst="rect">
              <a:avLst/>
            </a:prstGeom>
            <a:noFill/>
          </p:spPr>
          <p:txBody>
            <a:bodyPr wrap="square">
              <a:spAutoFit/>
            </a:bodyPr>
            <a:lstStyle/>
            <a:p>
              <a:r>
                <a:rPr lang="en-US" sz="1000" dirty="0"/>
                <a:t>thenovicechefblog.com/easy-instant-pot-cheesecake </a:t>
              </a:r>
            </a:p>
          </p:txBody>
        </p:sp>
      </p:grpSp>
    </p:spTree>
    <p:extLst>
      <p:ext uri="{BB962C8B-B14F-4D97-AF65-F5344CB8AC3E}">
        <p14:creationId xmlns:p14="http://schemas.microsoft.com/office/powerpoint/2010/main" val="138387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E8E3-8CFD-446A-A1FA-2A9C95FAFB9F}"/>
              </a:ext>
            </a:extLst>
          </p:cNvPr>
          <p:cNvSpPr>
            <a:spLocks noGrp="1"/>
          </p:cNvSpPr>
          <p:nvPr>
            <p:ph type="title"/>
          </p:nvPr>
        </p:nvSpPr>
        <p:spPr>
          <a:xfrm>
            <a:off x="30541" y="191142"/>
            <a:ext cx="10515600" cy="801635"/>
          </a:xfrm>
        </p:spPr>
        <p:txBody>
          <a:bodyPr/>
          <a:lstStyle/>
          <a:p>
            <a:r>
              <a:rPr lang="en-US" dirty="0">
                <a:latin typeface="Times New Roman" panose="02020603050405020304" pitchFamily="18" charset="0"/>
                <a:cs typeface="Times New Roman" panose="02020603050405020304" pitchFamily="18" charset="0"/>
              </a:rPr>
              <a:t>What is Metacognition?</a:t>
            </a:r>
          </a:p>
        </p:txBody>
      </p:sp>
      <p:sp>
        <p:nvSpPr>
          <p:cNvPr id="3" name="Content Placeholder 2">
            <a:extLst>
              <a:ext uri="{FF2B5EF4-FFF2-40B4-BE49-F238E27FC236}">
                <a16:creationId xmlns:a16="http://schemas.microsoft.com/office/drawing/2014/main" id="{A1C9BA5D-4B98-4546-AA8D-1326AF62827E}"/>
              </a:ext>
            </a:extLst>
          </p:cNvPr>
          <p:cNvSpPr>
            <a:spLocks noGrp="1"/>
          </p:cNvSpPr>
          <p:nvPr>
            <p:ph idx="1"/>
          </p:nvPr>
        </p:nvSpPr>
        <p:spPr>
          <a:xfrm>
            <a:off x="272266" y="1294377"/>
            <a:ext cx="8188154" cy="5429152"/>
          </a:xfrm>
        </p:spPr>
        <p:txBody>
          <a:bodyPr>
            <a:noAutofit/>
          </a:bodyPr>
          <a:lstStyle/>
          <a:p>
            <a:r>
              <a:rPr lang="en-US" sz="3200" dirty="0">
                <a:latin typeface="Times New Roman" panose="02020603050405020304" pitchFamily="18" charset="0"/>
                <a:cs typeface="Times New Roman" panose="02020603050405020304" pitchFamily="18" charset="0"/>
              </a:rPr>
              <a:t>Thinking about your thinking.</a:t>
            </a:r>
          </a:p>
          <a:p>
            <a:r>
              <a:rPr lang="en-US" sz="3200" dirty="0">
                <a:latin typeface="Times New Roman" panose="02020603050405020304" pitchFamily="18" charset="0"/>
                <a:cs typeface="Times New Roman" panose="02020603050405020304" pitchFamily="18" charset="0"/>
              </a:rPr>
              <a:t>Analyzing your learning</a:t>
            </a:r>
          </a:p>
          <a:p>
            <a:r>
              <a:rPr lang="en-US" sz="3200" dirty="0">
                <a:latin typeface="Times New Roman" panose="02020603050405020304" pitchFamily="18" charset="0"/>
                <a:cs typeface="Times New Roman" panose="02020603050405020304" pitchFamily="18" charset="0"/>
              </a:rPr>
              <a:t>For answering certain questions/problems, the ability to reflect on your mental processes and use appropriate strategies.</a:t>
            </a:r>
          </a:p>
          <a:p>
            <a:r>
              <a:rPr lang="en-US" sz="3200" dirty="0">
                <a:latin typeface="Times New Roman" panose="02020603050405020304" pitchFamily="18" charset="0"/>
                <a:cs typeface="Times New Roman" panose="02020603050405020304" pitchFamily="18" charset="0"/>
              </a:rPr>
              <a:t>Ability to know when answers are right or wrong.</a:t>
            </a:r>
          </a:p>
          <a:p>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Or,</a:t>
            </a:r>
          </a:p>
          <a:p>
            <a:r>
              <a:rPr lang="en-US" sz="3200" dirty="0">
                <a:latin typeface="Times New Roman" panose="02020603050405020304" pitchFamily="18" charset="0"/>
                <a:cs typeface="Times New Roman" panose="02020603050405020304" pitchFamily="18" charset="0"/>
              </a:rPr>
              <a:t>Thinking about using your chainsaw</a:t>
            </a:r>
          </a:p>
        </p:txBody>
      </p:sp>
      <p:pic>
        <p:nvPicPr>
          <p:cNvPr id="4" name="Picture 3">
            <a:extLst>
              <a:ext uri="{FF2B5EF4-FFF2-40B4-BE49-F238E27FC236}">
                <a16:creationId xmlns:a16="http://schemas.microsoft.com/office/drawing/2014/main" id="{D71C6A2C-853B-403D-992C-C1D1BD6D0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482" y="565610"/>
            <a:ext cx="3291718" cy="5455375"/>
          </a:xfrm>
          <a:prstGeom prst="rect">
            <a:avLst/>
          </a:prstGeom>
        </p:spPr>
      </p:pic>
      <p:sp>
        <p:nvSpPr>
          <p:cNvPr id="5" name="Rectangle 4">
            <a:extLst>
              <a:ext uri="{FF2B5EF4-FFF2-40B4-BE49-F238E27FC236}">
                <a16:creationId xmlns:a16="http://schemas.microsoft.com/office/drawing/2014/main" id="{D20EAD73-EE65-4439-8D62-38B62C40D6BE}"/>
              </a:ext>
            </a:extLst>
          </p:cNvPr>
          <p:cNvSpPr/>
          <p:nvPr/>
        </p:nvSpPr>
        <p:spPr>
          <a:xfrm>
            <a:off x="8995954" y="6156960"/>
            <a:ext cx="3048000" cy="427235"/>
          </a:xfrm>
          <a:prstGeom prst="rect">
            <a:avLst/>
          </a:prstGeom>
        </p:spPr>
        <p:txBody>
          <a:bodyPr wrap="square">
            <a:spAutoFit/>
          </a:bodyPr>
          <a:lstStyle/>
          <a:p>
            <a:r>
              <a:rPr lang="en-US" sz="1100" dirty="0">
                <a:hlinkClick r:id="rId3"/>
              </a:rPr>
              <a:t>http://www.ascd.org/publications/books/117002/chapters/Introduction-to-Metacognition.aspx</a:t>
            </a:r>
            <a:r>
              <a:rPr lang="en-US" sz="1100" dirty="0"/>
              <a:t> </a:t>
            </a:r>
          </a:p>
        </p:txBody>
      </p:sp>
    </p:spTree>
    <p:extLst>
      <p:ext uri="{BB962C8B-B14F-4D97-AF65-F5344CB8AC3E}">
        <p14:creationId xmlns:p14="http://schemas.microsoft.com/office/powerpoint/2010/main" val="1694948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6E22237-4FB3-4470-830E-FED58528EDFF}"/>
              </a:ext>
            </a:extLst>
          </p:cNvPr>
          <p:cNvGraphicFramePr>
            <a:graphicFrameLocks/>
          </p:cNvGraphicFramePr>
          <p:nvPr>
            <p:extLst>
              <p:ext uri="{D42A27DB-BD31-4B8C-83A1-F6EECF244321}">
                <p14:modId xmlns:p14="http://schemas.microsoft.com/office/powerpoint/2010/main" val="2685565382"/>
              </p:ext>
            </p:extLst>
          </p:nvPr>
        </p:nvGraphicFramePr>
        <p:xfrm>
          <a:off x="2971800" y="533400"/>
          <a:ext cx="64770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2143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55" y="0"/>
            <a:ext cx="10972800" cy="1143000"/>
          </a:xfrm>
        </p:spPr>
        <p:txBody>
          <a:bodyPr/>
          <a:lstStyle/>
          <a:p>
            <a:r>
              <a:rPr lang="en-US" dirty="0">
                <a:latin typeface="Times New Roman" panose="02020603050405020304" pitchFamily="18" charset="0"/>
                <a:cs typeface="Times New Roman" panose="02020603050405020304" pitchFamily="18" charset="0"/>
              </a:rPr>
              <a:t>Recognition</a:t>
            </a:r>
          </a:p>
        </p:txBody>
      </p:sp>
      <p:sp>
        <p:nvSpPr>
          <p:cNvPr id="3" name="Content Placeholder 2"/>
          <p:cNvSpPr>
            <a:spLocks noGrp="1"/>
          </p:cNvSpPr>
          <p:nvPr>
            <p:ph idx="1"/>
          </p:nvPr>
        </p:nvSpPr>
        <p:spPr>
          <a:xfrm>
            <a:off x="605672" y="990600"/>
            <a:ext cx="10972800" cy="3886200"/>
          </a:xfrm>
        </p:spPr>
        <p:txBody>
          <a:bodyPr/>
          <a:lstStyle/>
          <a:p>
            <a:r>
              <a:rPr lang="en-US" sz="2800" dirty="0">
                <a:latin typeface="Times New Roman" panose="02020603050405020304" pitchFamily="18" charset="0"/>
                <a:cs typeface="Times New Roman" panose="02020603050405020304" pitchFamily="18" charset="0"/>
              </a:rPr>
              <a:t>Goshen College Faculty Development Mininger Grant</a:t>
            </a:r>
          </a:p>
          <a:p>
            <a:r>
              <a:rPr lang="en-US" sz="2800" dirty="0">
                <a:latin typeface="Times New Roman" panose="02020603050405020304" pitchFamily="18" charset="0"/>
                <a:cs typeface="Times New Roman" panose="02020603050405020304" pitchFamily="18" charset="0"/>
              </a:rPr>
              <a:t>Goshen College Psychology faculty</a:t>
            </a:r>
          </a:p>
          <a:p>
            <a:pPr lvl="1"/>
            <a:r>
              <a:rPr lang="en-US" dirty="0">
                <a:latin typeface="Times New Roman" panose="02020603050405020304" pitchFamily="18" charset="0"/>
                <a:cs typeface="Times New Roman" panose="02020603050405020304" pitchFamily="18" charset="0"/>
              </a:rPr>
              <a:t>Julie Reese</a:t>
            </a:r>
          </a:p>
          <a:p>
            <a:pPr lvl="1"/>
            <a:r>
              <a:rPr lang="en-US" dirty="0">
                <a:latin typeface="Times New Roman" panose="02020603050405020304" pitchFamily="18" charset="0"/>
                <a:cs typeface="Times New Roman" panose="02020603050405020304" pitchFamily="18" charset="0"/>
              </a:rPr>
              <a:t>Amanda </a:t>
            </a:r>
            <a:r>
              <a:rPr lang="en-US" dirty="0" err="1">
                <a:latin typeface="Times New Roman" panose="02020603050405020304" pitchFamily="18" charset="0"/>
                <a:cs typeface="Times New Roman" panose="02020603050405020304" pitchFamily="18" charset="0"/>
              </a:rPr>
              <a:t>Sensenig</a:t>
            </a:r>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Michelle Blank, Academic Success Director</a:t>
            </a:r>
          </a:p>
        </p:txBody>
      </p:sp>
      <p:sp>
        <p:nvSpPr>
          <p:cNvPr id="4" name="Title 1">
            <a:extLst>
              <a:ext uri="{FF2B5EF4-FFF2-40B4-BE49-F238E27FC236}">
                <a16:creationId xmlns:a16="http://schemas.microsoft.com/office/drawing/2014/main" id="{86CAE1B4-C0E1-F20C-8AA6-AA1B6B40F4EE}"/>
              </a:ext>
            </a:extLst>
          </p:cNvPr>
          <p:cNvSpPr txBox="1">
            <a:spLocks/>
          </p:cNvSpPr>
          <p:nvPr/>
        </p:nvSpPr>
        <p:spPr bwMode="auto">
          <a:xfrm>
            <a:off x="622955" y="4857946"/>
            <a:ext cx="10972800" cy="174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a:latin typeface="Times New Roman" panose="02020603050405020304" pitchFamily="18" charset="0"/>
                <a:cs typeface="Times New Roman" panose="02020603050405020304" pitchFamily="18" charset="0"/>
              </a:rPr>
              <a:t>Questions?</a:t>
            </a:r>
            <a:endParaRPr lang="en-US" sz="1050" dirty="0">
              <a:latin typeface="Times New Roman" panose="02020603050405020304" pitchFamily="18" charset="0"/>
              <a:cs typeface="Times New Roman" panose="02020603050405020304" pitchFamily="18" charset="0"/>
            </a:endParaRPr>
          </a:p>
          <a:p>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dougms@goshen.edu</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3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165EC4-D5FD-478B-BF57-46DBF27C2481}"/>
              </a:ext>
            </a:extLst>
          </p:cNvPr>
          <p:cNvSpPr>
            <a:spLocks noGrp="1"/>
          </p:cNvSpPr>
          <p:nvPr>
            <p:ph idx="1"/>
          </p:nvPr>
        </p:nvSpPr>
        <p:spPr>
          <a:xfrm>
            <a:off x="381000" y="1644490"/>
            <a:ext cx="10972800" cy="4876799"/>
          </a:xfrm>
        </p:spPr>
        <p:txBody>
          <a:bodyPr/>
          <a:lstStyle/>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42E9D94-4692-4859-8618-A02E775AC068}"/>
              </a:ext>
            </a:extLst>
          </p:cNvPr>
          <p:cNvSpPr/>
          <p:nvPr/>
        </p:nvSpPr>
        <p:spPr>
          <a:xfrm>
            <a:off x="3505200" y="2053047"/>
            <a:ext cx="6096000" cy="584775"/>
          </a:xfrm>
          <a:prstGeom prst="rect">
            <a:avLst/>
          </a:prstGeom>
        </p:spPr>
        <p:txBody>
          <a:bodyPr wrap="square">
            <a:spAutoFit/>
          </a:bodyPr>
          <a:lstStyle/>
          <a:p>
            <a:r>
              <a:rPr lang="en-US" sz="3200" b="1" u="sng" dirty="0">
                <a:latin typeface="Times New Roman" panose="02020603050405020304" pitchFamily="18" charset="0"/>
                <a:cs typeface="Times New Roman" panose="02020603050405020304" pitchFamily="18" charset="0"/>
              </a:rPr>
              <a:t>Chem 103 and 303, 2021-22</a:t>
            </a:r>
          </a:p>
        </p:txBody>
      </p:sp>
      <p:graphicFrame>
        <p:nvGraphicFramePr>
          <p:cNvPr id="10" name="Table 9">
            <a:extLst>
              <a:ext uri="{FF2B5EF4-FFF2-40B4-BE49-F238E27FC236}">
                <a16:creationId xmlns:a16="http://schemas.microsoft.com/office/drawing/2014/main" id="{4BFC4DB9-8113-4951-8684-9C8C60AED64A}"/>
              </a:ext>
            </a:extLst>
          </p:cNvPr>
          <p:cNvGraphicFramePr>
            <a:graphicFrameLocks noGrp="1"/>
          </p:cNvGraphicFramePr>
          <p:nvPr>
            <p:extLst>
              <p:ext uri="{D42A27DB-BD31-4B8C-83A1-F6EECF244321}">
                <p14:modId xmlns:p14="http://schemas.microsoft.com/office/powerpoint/2010/main" val="1212002410"/>
              </p:ext>
            </p:extLst>
          </p:nvPr>
        </p:nvGraphicFramePr>
        <p:xfrm>
          <a:off x="1371600" y="2971800"/>
          <a:ext cx="9372600" cy="2499360"/>
        </p:xfrm>
        <a:graphic>
          <a:graphicData uri="http://schemas.openxmlformats.org/drawingml/2006/table">
            <a:tbl>
              <a:tblPr firstRow="1" bandRow="1">
                <a:tableStyleId>{00A15C55-8517-42AA-B614-E9B94910E393}</a:tableStyleId>
              </a:tblPr>
              <a:tblGrid>
                <a:gridCol w="2343150">
                  <a:extLst>
                    <a:ext uri="{9D8B030D-6E8A-4147-A177-3AD203B41FA5}">
                      <a16:colId xmlns:a16="http://schemas.microsoft.com/office/drawing/2014/main" val="2540620765"/>
                    </a:ext>
                  </a:extLst>
                </a:gridCol>
                <a:gridCol w="2343150">
                  <a:extLst>
                    <a:ext uri="{9D8B030D-6E8A-4147-A177-3AD203B41FA5}">
                      <a16:colId xmlns:a16="http://schemas.microsoft.com/office/drawing/2014/main" val="3173420632"/>
                    </a:ext>
                  </a:extLst>
                </a:gridCol>
                <a:gridCol w="2343150">
                  <a:extLst>
                    <a:ext uri="{9D8B030D-6E8A-4147-A177-3AD203B41FA5}">
                      <a16:colId xmlns:a16="http://schemas.microsoft.com/office/drawing/2014/main" val="157706853"/>
                    </a:ext>
                  </a:extLst>
                </a:gridCol>
                <a:gridCol w="2343150">
                  <a:extLst>
                    <a:ext uri="{9D8B030D-6E8A-4147-A177-3AD203B41FA5}">
                      <a16:colId xmlns:a16="http://schemas.microsoft.com/office/drawing/2014/main" val="1471141215"/>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First-generation?</a:t>
                      </a:r>
                    </a:p>
                  </a:txBody>
                  <a:tcPr/>
                </a:tc>
                <a:tc>
                  <a:txBody>
                    <a:bodyPr/>
                    <a:lstStyle/>
                    <a:p>
                      <a:pPr algn="ctr"/>
                      <a:r>
                        <a:rPr lang="en-US" sz="2800" dirty="0">
                          <a:latin typeface="Times New Roman" panose="02020603050405020304" pitchFamily="18" charset="0"/>
                          <a:cs typeface="Times New Roman" panose="02020603050405020304" pitchFamily="18" charset="0"/>
                        </a:rPr>
                        <a:t>Top 80% of class</a:t>
                      </a:r>
                    </a:p>
                  </a:txBody>
                  <a:tcPr/>
                </a:tc>
                <a:tc>
                  <a:txBody>
                    <a:bodyPr/>
                    <a:lstStyle/>
                    <a:p>
                      <a:pPr algn="ctr"/>
                      <a:r>
                        <a:rPr lang="en-US" sz="2800" dirty="0">
                          <a:latin typeface="Times New Roman" panose="02020603050405020304" pitchFamily="18" charset="0"/>
                          <a:cs typeface="Times New Roman" panose="02020603050405020304" pitchFamily="18" charset="0"/>
                        </a:rPr>
                        <a:t>Bottom 20% of class</a:t>
                      </a:r>
                    </a:p>
                  </a:txBody>
                  <a:tcPr/>
                </a:tc>
                <a:tc>
                  <a:txBody>
                    <a:bodyPr/>
                    <a:lstStyle/>
                    <a:p>
                      <a:pPr algn="ctr"/>
                      <a:r>
                        <a:rPr lang="en-US" sz="2800" dirty="0">
                          <a:latin typeface="Times New Roman" panose="02020603050405020304" pitchFamily="18" charset="0"/>
                          <a:cs typeface="Times New Roman" panose="02020603050405020304" pitchFamily="18" charset="0"/>
                        </a:rPr>
                        <a:t>Totals</a:t>
                      </a:r>
                    </a:p>
                  </a:txBody>
                  <a:tcPr/>
                </a:tc>
                <a:extLst>
                  <a:ext uri="{0D108BD9-81ED-4DB2-BD59-A6C34878D82A}">
                    <a16:rowId xmlns:a16="http://schemas.microsoft.com/office/drawing/2014/main" val="3242627763"/>
                  </a:ext>
                </a:extLst>
              </a:tr>
              <a:tr h="370840">
                <a:tc>
                  <a:txBody>
                    <a:bodyPr/>
                    <a:lstStyle/>
                    <a:p>
                      <a:pPr algn="ctr"/>
                      <a:r>
                        <a:rPr lang="en-US" sz="2800" dirty="0">
                          <a:latin typeface="Times New Roman" panose="02020603050405020304" pitchFamily="18" charset="0"/>
                          <a:cs typeface="Times New Roman" panose="02020603050405020304" pitchFamily="18" charset="0"/>
                        </a:rPr>
                        <a:t>Yes</a:t>
                      </a:r>
                    </a:p>
                  </a:txBody>
                  <a:tcPr/>
                </a:tc>
                <a:tc>
                  <a:txBody>
                    <a:bodyPr/>
                    <a:lstStyle/>
                    <a:p>
                      <a:pPr algn="ctr"/>
                      <a:r>
                        <a:rPr lang="en-US" sz="2800" dirty="0">
                          <a:latin typeface="Times New Roman" panose="02020603050405020304" pitchFamily="18" charset="0"/>
                          <a:cs typeface="Times New Roman" panose="02020603050405020304" pitchFamily="18" charset="0"/>
                        </a:rPr>
                        <a:t>15</a:t>
                      </a:r>
                    </a:p>
                  </a:txBody>
                  <a:tcPr/>
                </a:tc>
                <a:tc>
                  <a:txBody>
                    <a:bodyPr/>
                    <a:lstStyle/>
                    <a:p>
                      <a:pPr algn="ctr"/>
                      <a:r>
                        <a:rPr lang="en-US" sz="2800" dirty="0">
                          <a:latin typeface="Times New Roman" panose="02020603050405020304" pitchFamily="18" charset="0"/>
                          <a:cs typeface="Times New Roman" panose="02020603050405020304" pitchFamily="18" charset="0"/>
                        </a:rPr>
                        <a:t>10</a:t>
                      </a:r>
                    </a:p>
                  </a:txBody>
                  <a:tcPr/>
                </a:tc>
                <a:tc>
                  <a:txBody>
                    <a:bodyPr/>
                    <a:lstStyle/>
                    <a:p>
                      <a:pPr algn="ctr"/>
                      <a:r>
                        <a:rPr lang="en-US" sz="2800" dirty="0">
                          <a:latin typeface="Times New Roman" panose="02020603050405020304" pitchFamily="18" charset="0"/>
                          <a:cs typeface="Times New Roman" panose="02020603050405020304" pitchFamily="18" charset="0"/>
                        </a:rPr>
                        <a:t>25</a:t>
                      </a:r>
                    </a:p>
                  </a:txBody>
                  <a:tcPr/>
                </a:tc>
                <a:extLst>
                  <a:ext uri="{0D108BD9-81ED-4DB2-BD59-A6C34878D82A}">
                    <a16:rowId xmlns:a16="http://schemas.microsoft.com/office/drawing/2014/main" val="412289520"/>
                  </a:ext>
                </a:extLst>
              </a:tr>
              <a:tr h="370840">
                <a:tc>
                  <a:txBody>
                    <a:bodyPr/>
                    <a:lstStyle/>
                    <a:p>
                      <a:pPr algn="ctr"/>
                      <a:r>
                        <a:rPr lang="en-US" sz="2800" dirty="0">
                          <a:latin typeface="Times New Roman" panose="02020603050405020304" pitchFamily="18" charset="0"/>
                          <a:cs typeface="Times New Roman" panose="02020603050405020304" pitchFamily="18" charset="0"/>
                        </a:rPr>
                        <a:t>No</a:t>
                      </a:r>
                    </a:p>
                  </a:txBody>
                  <a:tcPr/>
                </a:tc>
                <a:tc>
                  <a:txBody>
                    <a:bodyPr/>
                    <a:lstStyle/>
                    <a:p>
                      <a:pPr algn="ctr"/>
                      <a:r>
                        <a:rPr lang="en-US" sz="2800" dirty="0">
                          <a:latin typeface="Times New Roman" panose="02020603050405020304" pitchFamily="18" charset="0"/>
                          <a:cs typeface="Times New Roman" panose="02020603050405020304" pitchFamily="18" charset="0"/>
                        </a:rPr>
                        <a:t>28</a:t>
                      </a:r>
                    </a:p>
                  </a:txBody>
                  <a:tcPr/>
                </a:tc>
                <a:tc>
                  <a:txBody>
                    <a:bodyPr/>
                    <a:lstStyle/>
                    <a:p>
                      <a:pPr algn="ctr"/>
                      <a:r>
                        <a:rPr lang="en-US" sz="2800" dirty="0">
                          <a:latin typeface="Times New Roman" panose="02020603050405020304" pitchFamily="18" charset="0"/>
                          <a:cs typeface="Times New Roman" panose="02020603050405020304" pitchFamily="18" charset="0"/>
                        </a:rPr>
                        <a:t>1</a:t>
                      </a:r>
                    </a:p>
                  </a:txBody>
                  <a:tcPr/>
                </a:tc>
                <a:tc>
                  <a:txBody>
                    <a:bodyPr/>
                    <a:lstStyle/>
                    <a:p>
                      <a:pPr algn="ctr"/>
                      <a:r>
                        <a:rPr lang="en-US" sz="2800" dirty="0">
                          <a:latin typeface="Times New Roman" panose="02020603050405020304" pitchFamily="18" charset="0"/>
                          <a:cs typeface="Times New Roman" panose="02020603050405020304" pitchFamily="18" charset="0"/>
                        </a:rPr>
                        <a:t>29</a:t>
                      </a:r>
                    </a:p>
                  </a:txBody>
                  <a:tcPr/>
                </a:tc>
                <a:extLst>
                  <a:ext uri="{0D108BD9-81ED-4DB2-BD59-A6C34878D82A}">
                    <a16:rowId xmlns:a16="http://schemas.microsoft.com/office/drawing/2014/main" val="1624469880"/>
                  </a:ext>
                </a:extLst>
              </a:tr>
              <a:tr h="370840">
                <a:tc>
                  <a:txBody>
                    <a:bodyPr/>
                    <a:lstStyle/>
                    <a:p>
                      <a:pPr algn="ctr"/>
                      <a:r>
                        <a:rPr lang="en-US" sz="2800" dirty="0">
                          <a:latin typeface="Times New Roman" panose="02020603050405020304" pitchFamily="18" charset="0"/>
                          <a:cs typeface="Times New Roman" panose="02020603050405020304" pitchFamily="18" charset="0"/>
                        </a:rPr>
                        <a:t>Totals:</a:t>
                      </a:r>
                    </a:p>
                  </a:txBody>
                  <a:tcPr/>
                </a:tc>
                <a:tc>
                  <a:txBody>
                    <a:bodyPr/>
                    <a:lstStyle/>
                    <a:p>
                      <a:pPr algn="ctr"/>
                      <a:r>
                        <a:rPr lang="en-US" sz="2800" dirty="0">
                          <a:latin typeface="Times New Roman" panose="02020603050405020304" pitchFamily="18" charset="0"/>
                          <a:cs typeface="Times New Roman" panose="02020603050405020304" pitchFamily="18" charset="0"/>
                        </a:rPr>
                        <a:t>43 (79.6%)</a:t>
                      </a:r>
                    </a:p>
                  </a:txBody>
                  <a:tcPr/>
                </a:tc>
                <a:tc>
                  <a:txBody>
                    <a:bodyPr/>
                    <a:lstStyle/>
                    <a:p>
                      <a:pPr algn="ctr"/>
                      <a:r>
                        <a:rPr lang="en-US" sz="2800" dirty="0">
                          <a:latin typeface="Times New Roman" panose="02020603050405020304" pitchFamily="18" charset="0"/>
                          <a:cs typeface="Times New Roman" panose="02020603050405020304" pitchFamily="18" charset="0"/>
                        </a:rPr>
                        <a:t>11 (20.4%)</a:t>
                      </a:r>
                    </a:p>
                  </a:txBody>
                  <a:tcPr/>
                </a:tc>
                <a:tc>
                  <a:txBody>
                    <a:bodyPr/>
                    <a:lstStyle/>
                    <a:p>
                      <a:pPr algn="ctr"/>
                      <a:r>
                        <a:rPr lang="en-US" sz="2800" dirty="0">
                          <a:latin typeface="Times New Roman" panose="02020603050405020304" pitchFamily="18" charset="0"/>
                          <a:cs typeface="Times New Roman" panose="02020603050405020304" pitchFamily="18" charset="0"/>
                        </a:rPr>
                        <a:t>54</a:t>
                      </a:r>
                    </a:p>
                  </a:txBody>
                  <a:tcPr/>
                </a:tc>
                <a:extLst>
                  <a:ext uri="{0D108BD9-81ED-4DB2-BD59-A6C34878D82A}">
                    <a16:rowId xmlns:a16="http://schemas.microsoft.com/office/drawing/2014/main" val="3061503056"/>
                  </a:ext>
                </a:extLst>
              </a:tr>
            </a:tbl>
          </a:graphicData>
        </a:graphic>
      </p:graphicFrame>
      <p:sp>
        <p:nvSpPr>
          <p:cNvPr id="12" name="Rectangle 11">
            <a:extLst>
              <a:ext uri="{FF2B5EF4-FFF2-40B4-BE49-F238E27FC236}">
                <a16:creationId xmlns:a16="http://schemas.microsoft.com/office/drawing/2014/main" id="{C5DB161C-2CAA-48F6-8FF5-37B623E9F3C7}"/>
              </a:ext>
            </a:extLst>
          </p:cNvPr>
          <p:cNvSpPr/>
          <p:nvPr/>
        </p:nvSpPr>
        <p:spPr>
          <a:xfrm>
            <a:off x="2057400" y="5638800"/>
            <a:ext cx="8763000" cy="830997"/>
          </a:xfrm>
          <a:prstGeom prst="rect">
            <a:avLst/>
          </a:prstGeom>
        </p:spPr>
        <p:txBody>
          <a:bodyPr wrap="square">
            <a:spAutoFit/>
          </a:bodyPr>
          <a:lstStyle/>
          <a:p>
            <a:pPr algn="r"/>
            <a:r>
              <a:rPr lang="pt-BR" sz="2400" i="1" dirty="0"/>
              <a:t>X</a:t>
            </a:r>
            <a:r>
              <a:rPr lang="pt-BR" sz="2400" i="1" baseline="30000" dirty="0"/>
              <a:t>2</a:t>
            </a:r>
            <a:r>
              <a:rPr lang="pt-BR" sz="2400" i="1" dirty="0"/>
              <a:t> (1, N = 54) = 11.1, p = </a:t>
            </a:r>
            <a:r>
              <a:rPr lang="pt-BR" sz="2400" i="1" dirty="0">
                <a:solidFill>
                  <a:srgbClr val="FF0000"/>
                </a:solidFill>
              </a:rPr>
              <a:t>0.00088</a:t>
            </a:r>
            <a:r>
              <a:rPr lang="pt-BR" sz="2400" dirty="0"/>
              <a:t> </a:t>
            </a:r>
          </a:p>
          <a:p>
            <a:pPr algn="r"/>
            <a:r>
              <a:rPr lang="en-US" sz="2400" i="1" dirty="0">
                <a:solidFill>
                  <a:srgbClr val="FF0000"/>
                </a:solidFill>
                <a:latin typeface="Arial" panose="020B0604020202020204" pitchFamily="34" charset="0"/>
              </a:rPr>
              <a:t>Cramer’s V = 0.45 </a:t>
            </a:r>
            <a:r>
              <a:rPr lang="en-US" sz="2400" i="1" dirty="0">
                <a:solidFill>
                  <a:srgbClr val="000000"/>
                </a:solidFill>
                <a:latin typeface="Arial" panose="020B0604020202020204" pitchFamily="34" charset="0"/>
              </a:rPr>
              <a:t>(medium-large effect size)</a:t>
            </a:r>
            <a:r>
              <a:rPr lang="en-US" sz="2400" dirty="0"/>
              <a:t> </a:t>
            </a:r>
          </a:p>
        </p:txBody>
      </p:sp>
      <p:sp>
        <p:nvSpPr>
          <p:cNvPr id="5" name="Title 1">
            <a:extLst>
              <a:ext uri="{FF2B5EF4-FFF2-40B4-BE49-F238E27FC236}">
                <a16:creationId xmlns:a16="http://schemas.microsoft.com/office/drawing/2014/main" id="{0334BA67-BF18-0D9F-EA7A-DF917E0CBE10}"/>
              </a:ext>
            </a:extLst>
          </p:cNvPr>
          <p:cNvSpPr txBox="1">
            <a:spLocks/>
          </p:cNvSpPr>
          <p:nvPr/>
        </p:nvSpPr>
        <p:spPr bwMode="auto">
          <a:xfrm>
            <a:off x="872247" y="330958"/>
            <a:ext cx="10727212" cy="149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a:latin typeface="Times New Roman" panose="02020603050405020304" pitchFamily="18" charset="0"/>
                <a:cs typeface="Times New Roman" panose="02020603050405020304" pitchFamily="18" charset="0"/>
              </a:rPr>
              <a:t>Why teach metacognition?</a:t>
            </a:r>
          </a:p>
          <a:p>
            <a:r>
              <a:rPr lang="en-US" dirty="0">
                <a:latin typeface="Times New Roman" panose="02020603050405020304" pitchFamily="18" charset="0"/>
                <a:cs typeface="Times New Roman" panose="02020603050405020304" pitchFamily="18" charset="0"/>
              </a:rPr>
              <a:t>Would it help first-generation students? </a:t>
            </a:r>
          </a:p>
        </p:txBody>
      </p:sp>
    </p:spTree>
    <p:extLst>
      <p:ext uri="{BB962C8B-B14F-4D97-AF65-F5344CB8AC3E}">
        <p14:creationId xmlns:p14="http://schemas.microsoft.com/office/powerpoint/2010/main" val="274538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2FC7-E995-421A-A07C-5FACCA23BD78}"/>
              </a:ext>
            </a:extLst>
          </p:cNvPr>
          <p:cNvSpPr>
            <a:spLocks noGrp="1"/>
          </p:cNvSpPr>
          <p:nvPr>
            <p:ph type="title"/>
          </p:nvPr>
        </p:nvSpPr>
        <p:spPr>
          <a:xfrm>
            <a:off x="1143000" y="103464"/>
            <a:ext cx="9525000" cy="936626"/>
          </a:xfrm>
        </p:spPr>
        <p:txBody>
          <a:bodyPr/>
          <a:lstStyle/>
          <a:p>
            <a:r>
              <a:rPr lang="en-US" dirty="0">
                <a:latin typeface="Times New Roman" panose="02020603050405020304" pitchFamily="18" charset="0"/>
                <a:cs typeface="Times New Roman" panose="02020603050405020304" pitchFamily="18" charset="0"/>
              </a:rPr>
              <a:t>Insights from Repeat Students</a:t>
            </a:r>
          </a:p>
        </p:txBody>
      </p:sp>
      <p:sp>
        <p:nvSpPr>
          <p:cNvPr id="3" name="Content Placeholder 2">
            <a:extLst>
              <a:ext uri="{FF2B5EF4-FFF2-40B4-BE49-F238E27FC236}">
                <a16:creationId xmlns:a16="http://schemas.microsoft.com/office/drawing/2014/main" id="{715EE95D-64FC-4186-8C59-E9354313FC0D}"/>
              </a:ext>
            </a:extLst>
          </p:cNvPr>
          <p:cNvSpPr>
            <a:spLocks noGrp="1"/>
          </p:cNvSpPr>
          <p:nvPr>
            <p:ph idx="1"/>
          </p:nvPr>
        </p:nvSpPr>
        <p:spPr>
          <a:xfrm>
            <a:off x="609600" y="1219200"/>
            <a:ext cx="10972800" cy="5562600"/>
          </a:xfrm>
        </p:spPr>
        <p:txBody>
          <a:bodyPr/>
          <a:lstStyle/>
          <a:p>
            <a:r>
              <a:rPr lang="en-US" dirty="0">
                <a:latin typeface="Times New Roman" panose="02020603050405020304" pitchFamily="18" charset="0"/>
                <a:cs typeface="Times New Roman" panose="02020603050405020304" pitchFamily="18" charset="0"/>
              </a:rPr>
              <a:t>who either got same grade in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(and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attempt)</a:t>
            </a:r>
          </a:p>
          <a:p>
            <a:r>
              <a:rPr lang="en-US" dirty="0">
                <a:latin typeface="Times New Roman" panose="02020603050405020304" pitchFamily="18" charset="0"/>
                <a:cs typeface="Times New Roman" panose="02020603050405020304" pitchFamily="18" charset="0"/>
              </a:rPr>
              <a:t>or do </a:t>
            </a:r>
            <a:r>
              <a:rPr lang="en-US" u="sng" dirty="0">
                <a:latin typeface="Times New Roman" panose="02020603050405020304" pitchFamily="18" charset="0"/>
                <a:cs typeface="Times New Roman" panose="02020603050405020304" pitchFamily="18" charset="0"/>
              </a:rPr>
              <a:t>markedly</a:t>
            </a:r>
            <a:r>
              <a:rPr lang="en-US" dirty="0">
                <a:latin typeface="Times New Roman" panose="02020603050405020304" pitchFamily="18" charset="0"/>
                <a:cs typeface="Times New Roman" panose="02020603050405020304" pitchFamily="18" charset="0"/>
              </a:rPr>
              <a:t> better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800100" lvl="2" indent="0">
              <a:buNone/>
            </a:pPr>
            <a:r>
              <a:rPr lang="en-US" sz="3200" dirty="0">
                <a:latin typeface="Times New Roman" panose="02020603050405020304" pitchFamily="18" charset="0"/>
                <a:cs typeface="Times New Roman" panose="02020603050405020304" pitchFamily="18" charset="0"/>
              </a:rPr>
              <a:t>Key difference in 2</a:t>
            </a:r>
            <a:r>
              <a:rPr lang="en-US" sz="3200" baseline="30000" dirty="0">
                <a:latin typeface="Times New Roman" panose="02020603050405020304" pitchFamily="18" charset="0"/>
                <a:cs typeface="Times New Roman" panose="02020603050405020304" pitchFamily="18" charset="0"/>
              </a:rPr>
              <a:t>nd</a:t>
            </a:r>
            <a:r>
              <a:rPr lang="en-US" sz="3200" dirty="0">
                <a:latin typeface="Times New Roman" panose="02020603050405020304" pitchFamily="18" charset="0"/>
                <a:cs typeface="Times New Roman" panose="02020603050405020304" pitchFamily="18" charset="0"/>
              </a:rPr>
              <a:t> attempts: </a:t>
            </a:r>
          </a:p>
          <a:p>
            <a:pPr marL="800100" lvl="2" indent="0">
              <a:buNone/>
            </a:pPr>
            <a:r>
              <a:rPr lang="en-US" sz="3200" dirty="0">
                <a:latin typeface="Times New Roman" panose="02020603050405020304" pitchFamily="18" charset="0"/>
                <a:cs typeface="Times New Roman" panose="02020603050405020304" pitchFamily="18" charset="0"/>
              </a:rPr>
              <a:t>     “I studied differently, like how you told us the first day.”</a:t>
            </a:r>
          </a:p>
        </p:txBody>
      </p:sp>
    </p:spTree>
    <p:extLst>
      <p:ext uri="{BB962C8B-B14F-4D97-AF65-F5344CB8AC3E}">
        <p14:creationId xmlns:p14="http://schemas.microsoft.com/office/powerpoint/2010/main" val="9528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1FC3-80F0-4EFB-AFA4-C56CF57AC02C}"/>
              </a:ext>
            </a:extLst>
          </p:cNvPr>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Outline</a:t>
            </a:r>
            <a:endParaRPr lang="en-US" dirty="0"/>
          </a:p>
        </p:txBody>
      </p:sp>
      <p:sp>
        <p:nvSpPr>
          <p:cNvPr id="3" name="Content Placeholder 2">
            <a:extLst>
              <a:ext uri="{FF2B5EF4-FFF2-40B4-BE49-F238E27FC236}">
                <a16:creationId xmlns:a16="http://schemas.microsoft.com/office/drawing/2014/main" id="{670A4540-5866-4214-A6AB-09CF0F2D4CF1}"/>
              </a:ext>
            </a:extLst>
          </p:cNvPr>
          <p:cNvSpPr>
            <a:spLocks noGrp="1"/>
          </p:cNvSpPr>
          <p:nvPr>
            <p:ph idx="1"/>
          </p:nvPr>
        </p:nvSpPr>
        <p:spPr>
          <a:xfrm>
            <a:off x="609600" y="1600201"/>
            <a:ext cx="9601200" cy="4525963"/>
          </a:xfrm>
        </p:spPr>
        <p:txBody>
          <a:bodyPr/>
          <a:lstStyle/>
          <a:p>
            <a:pPr marL="514350" indent="-514350">
              <a:buFont typeface="+mj-lt"/>
              <a:buAutoNum type="arabicPeriod"/>
            </a:pPr>
            <a:r>
              <a:rPr lang="en-US" altLang="en-US" sz="3600" dirty="0">
                <a:latin typeface="Times New Roman" panose="02020603050405020304" pitchFamily="18" charset="0"/>
                <a:cs typeface="Times New Roman" panose="02020603050405020304" pitchFamily="18" charset="0"/>
              </a:rPr>
              <a:t>Initial approach to teaching metacognition in my courses</a:t>
            </a:r>
          </a:p>
          <a:p>
            <a:pPr marL="514350" indent="-514350">
              <a:buFont typeface="+mj-lt"/>
              <a:buAutoNum type="arabicPeriod"/>
            </a:pPr>
            <a:r>
              <a:rPr lang="en-US" altLang="en-US" sz="3600" dirty="0">
                <a:latin typeface="Times New Roman" panose="02020603050405020304" pitchFamily="18" charset="0"/>
                <a:cs typeface="Times New Roman" panose="02020603050405020304" pitchFamily="18" charset="0"/>
              </a:rPr>
              <a:t>Feedback/results</a:t>
            </a:r>
          </a:p>
          <a:p>
            <a:pPr marL="514350" indent="-514350">
              <a:buFont typeface="+mj-lt"/>
              <a:buAutoNum type="arabicPeriod"/>
            </a:pPr>
            <a:r>
              <a:rPr lang="en-US" altLang="en-US" sz="3600" dirty="0">
                <a:latin typeface="Times New Roman" panose="02020603050405020304" pitchFamily="18" charset="0"/>
                <a:cs typeface="Times New Roman" panose="02020603050405020304" pitchFamily="18" charset="0"/>
              </a:rPr>
              <a:t>Revised approach including focus/mindfulness</a:t>
            </a:r>
            <a:endParaRPr lang="en-US" sz="3600" dirty="0"/>
          </a:p>
        </p:txBody>
      </p:sp>
    </p:spTree>
    <p:extLst>
      <p:ext uri="{BB962C8B-B14F-4D97-AF65-F5344CB8AC3E}">
        <p14:creationId xmlns:p14="http://schemas.microsoft.com/office/powerpoint/2010/main" val="74389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ake it stick"/>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1600"/>
            <a:ext cx="3505200" cy="5334000"/>
          </a:xfrm>
          <a:prstGeom prst="rect">
            <a:avLst/>
          </a:prstGeom>
          <a:noFill/>
          <a:ln>
            <a:noFill/>
          </a:ln>
        </p:spPr>
      </p:pic>
      <p:sp>
        <p:nvSpPr>
          <p:cNvPr id="3" name="Rectangle 2">
            <a:extLst>
              <a:ext uri="{FF2B5EF4-FFF2-40B4-BE49-F238E27FC236}">
                <a16:creationId xmlns:a16="http://schemas.microsoft.com/office/drawing/2014/main" id="{EBC61DDF-A99C-4944-81F5-5608CF664473}"/>
              </a:ext>
            </a:extLst>
          </p:cNvPr>
          <p:cNvSpPr/>
          <p:nvPr/>
        </p:nvSpPr>
        <p:spPr>
          <a:xfrm>
            <a:off x="7086600" y="1981200"/>
            <a:ext cx="4724400" cy="3046988"/>
          </a:xfrm>
          <a:prstGeom prst="rect">
            <a:avLst/>
          </a:prstGeom>
        </p:spPr>
        <p:txBody>
          <a:bodyPr wrap="square">
            <a:spAutoFit/>
          </a:bodyPr>
          <a:lstStyle/>
          <a:p>
            <a:r>
              <a:rPr lang="en-US" sz="3200" dirty="0">
                <a:latin typeface="Georgia" panose="02040502050405020303" pitchFamily="18" charset="0"/>
              </a:rPr>
              <a:t>1. Many students have poor metacognition.</a:t>
            </a:r>
          </a:p>
          <a:p>
            <a:endParaRPr lang="en-US" sz="3200" dirty="0">
              <a:latin typeface="Georgia" panose="02040502050405020303" pitchFamily="18" charset="0"/>
            </a:endParaRPr>
          </a:p>
          <a:p>
            <a:r>
              <a:rPr lang="en-US" sz="3200" dirty="0">
                <a:latin typeface="Georgia" panose="02040502050405020303" pitchFamily="18" charset="0"/>
              </a:rPr>
              <a:t>2. They rely on study practices that give a false illusion of working.</a:t>
            </a:r>
          </a:p>
        </p:txBody>
      </p:sp>
      <p:sp>
        <p:nvSpPr>
          <p:cNvPr id="2" name="Title 1">
            <a:extLst>
              <a:ext uri="{FF2B5EF4-FFF2-40B4-BE49-F238E27FC236}">
                <a16:creationId xmlns:a16="http://schemas.microsoft.com/office/drawing/2014/main" id="{3D7DFDDB-7091-4FDF-8EA2-17CFBF84240D}"/>
              </a:ext>
            </a:extLst>
          </p:cNvPr>
          <p:cNvSpPr>
            <a:spLocks noGrp="1"/>
          </p:cNvSpPr>
          <p:nvPr>
            <p:ph type="title"/>
          </p:nvPr>
        </p:nvSpPr>
        <p:spPr>
          <a:xfrm>
            <a:off x="609600" y="274638"/>
            <a:ext cx="10972800" cy="746127"/>
          </a:xfrm>
        </p:spPr>
        <p:txBody>
          <a:bodyPr/>
          <a:lstStyle/>
          <a:p>
            <a:r>
              <a:rPr lang="en-US" sz="5400" dirty="0">
                <a:latin typeface="Times New Roman" panose="02020603050405020304" pitchFamily="18" charset="0"/>
                <a:cs typeface="Times New Roman" panose="02020603050405020304" pitchFamily="18" charset="0"/>
              </a:rPr>
              <a:t>Inspiration #1</a:t>
            </a:r>
          </a:p>
        </p:txBody>
      </p:sp>
      <p:sp>
        <p:nvSpPr>
          <p:cNvPr id="7" name="Oval 6">
            <a:extLst>
              <a:ext uri="{FF2B5EF4-FFF2-40B4-BE49-F238E27FC236}">
                <a16:creationId xmlns:a16="http://schemas.microsoft.com/office/drawing/2014/main" id="{8AD7053A-E481-485D-B7AB-48B432897BC1}"/>
              </a:ext>
            </a:extLst>
          </p:cNvPr>
          <p:cNvSpPr/>
          <p:nvPr/>
        </p:nvSpPr>
        <p:spPr>
          <a:xfrm>
            <a:off x="4035722" y="4727743"/>
            <a:ext cx="2291755" cy="11954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202F5C0-D65E-4807-A41F-24D770FBAD20}"/>
              </a:ext>
            </a:extLst>
          </p:cNvPr>
          <p:cNvCxnSpPr>
            <a:cxnSpLocks/>
          </p:cNvCxnSpPr>
          <p:nvPr/>
        </p:nvCxnSpPr>
        <p:spPr>
          <a:xfrm flipH="1">
            <a:off x="3178187" y="5494679"/>
            <a:ext cx="92838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A43428-1D04-4816-B5E3-DE996EE2462E}"/>
              </a:ext>
            </a:extLst>
          </p:cNvPr>
          <p:cNvSpPr txBox="1"/>
          <p:nvPr/>
        </p:nvSpPr>
        <p:spPr>
          <a:xfrm>
            <a:off x="654585" y="4909966"/>
            <a:ext cx="2523602" cy="1077218"/>
          </a:xfrm>
          <a:prstGeom prst="rect">
            <a:avLst/>
          </a:prstGeom>
          <a:noFill/>
          <a:ln w="28575">
            <a:solidFill>
              <a:srgbClr val="C0000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Cognitive psychologists.</a:t>
            </a:r>
          </a:p>
        </p:txBody>
      </p:sp>
    </p:spTree>
    <p:extLst>
      <p:ext uri="{BB962C8B-B14F-4D97-AF65-F5344CB8AC3E}">
        <p14:creationId xmlns:p14="http://schemas.microsoft.com/office/powerpoint/2010/main" val="1761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10763</TotalTime>
  <Words>2384</Words>
  <Application>Microsoft Office PowerPoint</Application>
  <PresentationFormat>Widescreen</PresentationFormat>
  <Paragraphs>394</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Georgia</vt:lpstr>
      <vt:lpstr>Times New Roman</vt:lpstr>
      <vt:lpstr>Office Theme</vt:lpstr>
      <vt:lpstr>Incorporation of metacognition and mindfulness instruction into majors and non-majors chemistry courses</vt:lpstr>
      <vt:lpstr>Please read this handout before the presentation:</vt:lpstr>
      <vt:lpstr>The Problem with the Chainsaw</vt:lpstr>
      <vt:lpstr>The chainsaw is a metaphor for your brain.   Think that maybe your brain can’t do chemistry problems? I think you’re not using it right. I want you to learn how well your chainsaw can work. In this course I teach chemistry, and I teach metacognition.</vt:lpstr>
      <vt:lpstr>What is Metacognition?</vt:lpstr>
      <vt:lpstr>PowerPoint Presentation</vt:lpstr>
      <vt:lpstr>Insights from Repeat Students</vt:lpstr>
      <vt:lpstr>Outline</vt:lpstr>
      <vt:lpstr>Inspiration #1</vt:lpstr>
      <vt:lpstr>Make It Stick:  Experiment on memorization</vt:lpstr>
      <vt:lpstr>Make It Stick:  Experiment on memorization</vt:lpstr>
      <vt:lpstr>Massed vs. Spaced Practice </vt:lpstr>
      <vt:lpstr>Medical School Experiment</vt:lpstr>
      <vt:lpstr>Medical School Experiment</vt:lpstr>
      <vt:lpstr>Grouped vs Interleaved Practice</vt:lpstr>
      <vt:lpstr>Comparison – Practice Calculating Volumes of:  Wedges, Spheroids, Spherical Cone, Half Cone</vt:lpstr>
      <vt:lpstr>Comparison – Practice Calculating Volumes of:  Wedges, Spheroids, Spherical Cone, Half Cone</vt:lpstr>
      <vt:lpstr>Comparison – Practice Calculating Volumes of:  Wedges, Spheroids, Spherical Cone, Half Cone</vt:lpstr>
      <vt:lpstr>Comparison – Practice Calculating Volumes of:  Wedges, Spheroids, Spherical Cone, Half Cone</vt:lpstr>
      <vt:lpstr>Inspiration #2</vt:lpstr>
      <vt:lpstr>What was done in 2 courses </vt:lpstr>
      <vt:lpstr>Modifications to course metacognitive instruction Acc. to Make It Stick principles:</vt:lpstr>
      <vt:lpstr>Expected student reactions</vt:lpstr>
      <vt:lpstr>Topics of metacognition videos</vt:lpstr>
      <vt:lpstr>Pop Quiz!  Get out a pencil/pen</vt:lpstr>
      <vt:lpstr>Part 1</vt:lpstr>
      <vt:lpstr>Part 2</vt:lpstr>
      <vt:lpstr>Part 3</vt:lpstr>
      <vt:lpstr>Results</vt:lpstr>
      <vt:lpstr>Effects of Multitasking</vt:lpstr>
      <vt:lpstr>Class Organization</vt:lpstr>
      <vt:lpstr>Class Organization</vt:lpstr>
      <vt:lpstr>Class Organization</vt:lpstr>
      <vt:lpstr>Student responses to end-of-course surveys [IRB approved] </vt:lpstr>
      <vt:lpstr>PowerPoint Presentation</vt:lpstr>
      <vt:lpstr>PowerPoint Presentation</vt:lpstr>
      <vt:lpstr>PowerPoint Presentation</vt:lpstr>
      <vt:lpstr>Finish course with growth mindset?</vt:lpstr>
      <vt:lpstr>‘Ah Ha’ moment</vt:lpstr>
      <vt:lpstr>Survey of Chem 103 Students</vt:lpstr>
      <vt:lpstr>PowerPoint Presentation</vt:lpstr>
      <vt:lpstr>Research into how interruptions happen</vt:lpstr>
      <vt:lpstr>PowerPoint Presentation</vt:lpstr>
      <vt:lpstr>Strategies for Increasing Focus</vt:lpstr>
      <vt:lpstr>Recommendation: Work like Maya Angelou I Know Why the Caged Bird Sings</vt:lpstr>
      <vt:lpstr>Recommendation: Work like Maya Angelou I Know Why the Caged Bird Sings</vt:lpstr>
      <vt:lpstr>“Digital Detox”</vt:lpstr>
      <vt:lpstr>PowerPoint Presentation</vt:lpstr>
      <vt:lpstr>PowerPoint Presentation</vt:lpstr>
      <vt:lpstr>PowerPoint Presentation</vt:lpstr>
      <vt:lpstr>Recognition</vt:lpstr>
    </vt:vector>
  </TitlesOfParts>
  <Company>Goshen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of a  2-Cycle Organic Chemistry Sequence</dc:title>
  <dc:creator>itsmedia</dc:creator>
  <cp:lastModifiedBy>Doug M Schirch</cp:lastModifiedBy>
  <cp:revision>371</cp:revision>
  <dcterms:created xsi:type="dcterms:W3CDTF">2010-07-31T15:12:59Z</dcterms:created>
  <dcterms:modified xsi:type="dcterms:W3CDTF">2023-11-03T09:49:39Z</dcterms:modified>
</cp:coreProperties>
</file>