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65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DD030DA-B46C-41EE-BAA9-F49E28F019D1}" type="datetimeFigureOut">
              <a:rPr lang="en-US" smtClean="0"/>
              <a:t>7/31/2013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5189637-7254-4308-AA7F-5F2A96A5B7AF}" type="slidenum">
              <a:rPr lang="en-US" smtClean="0"/>
              <a:t>‹#›</a:t>
            </a:fld>
            <a:endParaRPr lang="en-US"/>
          </a:p>
        </p:txBody>
      </p:sp>
    </p:spTree>
    <p:extLst>
      <p:ext uri="{BB962C8B-B14F-4D97-AF65-F5344CB8AC3E}">
        <p14:creationId xmlns:p14="http://schemas.microsoft.com/office/powerpoint/2010/main" val="3335728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01041" y="4415790"/>
            <a:ext cx="5608319" cy="4183380"/>
          </a:xfrm>
          <a:prstGeom prst="rect">
            <a:avLst/>
          </a:prstGeom>
        </p:spPr>
        <p:txBody>
          <a:bodyPr lIns="93162" tIns="93162" rIns="93162" bIns="93162"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12374152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Basic Time Outline:</a:t>
            </a:r>
          </a:p>
          <a:p>
            <a:pPr lvl="0" rtl="0">
              <a:buNone/>
            </a:pPr>
            <a:r>
              <a:rPr lang="en"/>
              <a:t>10 minutes---- overview and review of what the program is, what we've tried to do this summer, etc. (Slides 2-9)</a:t>
            </a:r>
          </a:p>
          <a:p>
            <a:pPr lvl="0" rtl="0">
              <a:buNone/>
            </a:pPr>
            <a:r>
              <a:rPr lang="en"/>
              <a:t>1 minute------ Introducing the activity (Slide 10)</a:t>
            </a:r>
          </a:p>
          <a:p>
            <a:pPr lvl="0" rtl="0">
              <a:buNone/>
            </a:pPr>
            <a:r>
              <a:rPr lang="en"/>
              <a:t>5 minutes---- Brainstorming (Slide 11)</a:t>
            </a:r>
          </a:p>
          <a:p>
            <a:pPr lvl="0" rtl="0">
              <a:buNone/>
            </a:pPr>
            <a:r>
              <a:rPr lang="en"/>
              <a:t>7 minutes---- Discussion (Slide 12)</a:t>
            </a:r>
          </a:p>
          <a:p>
            <a:pPr lvl="0" rtl="0">
              <a:buNone/>
            </a:pPr>
            <a:r>
              <a:rPr lang="en"/>
              <a:t>2 minutes---- Conclusion (Slide 13)</a:t>
            </a:r>
          </a:p>
          <a:p>
            <a:pPr lvl="0" rtl="0">
              <a:buNone/>
            </a:pPr>
            <a:r>
              <a:rPr lang="en"/>
              <a:t>5 minutes---- Questions (Slide 14)</a:t>
            </a:r>
          </a:p>
          <a:p>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Now, we're going to enact a small part of one of the lessons.</a:t>
            </a:r>
          </a:p>
          <a:p>
            <a:pPr lvl="0" rtl="0">
              <a:buNone/>
            </a:pPr>
            <a:r>
              <a:rPr lang="en"/>
              <a:t>Please keep in mind several things: 1) We are doing this just to get a feel, but this would typically take 25 minutes. We're going to try and do it in 10.</a:t>
            </a:r>
          </a:p>
          <a:p>
            <a:pPr lvl="0" rtl="0">
              <a:buNone/>
            </a:pPr>
            <a:r>
              <a:rPr lang="en"/>
              <a:t>2) By this point in the class, there would be an established sense of community and trust as well as guidelines developed by the students for how conversations should be carried out. We do not have this.</a:t>
            </a:r>
          </a:p>
          <a:p>
            <a:pPr lvl="0" rtl="0">
              <a:buNone/>
            </a:pPr>
            <a:r>
              <a:rPr lang="en"/>
              <a:t>3)The format is different. We would normally be in a circle. Also I am not a professor or facilitator and I wouldn't be calling on people, it would be a conversation.</a:t>
            </a:r>
          </a:p>
          <a:p>
            <a:pPr lvl="0" rtl="0">
              <a:buNone/>
            </a:pPr>
            <a:r>
              <a:rPr lang="en"/>
              <a:t>4)This discussion would also be supplemented by readings the class will have read in preparation for this class. You do not have these benefits.</a:t>
            </a:r>
          </a:p>
          <a:p>
            <a:endParaRPr lang="en"/>
          </a:p>
          <a:p>
            <a:pPr>
              <a:buNone/>
            </a:pPr>
            <a:r>
              <a:rPr lang="en"/>
              <a:t>That being said, this is a safe place and the first part of the activity is brainstorming so I'm going to give you 5 minutes to try and answer this question by simply stating your answer and I'll put in on the board. No extra comments at this point. We're just brainstorming as a class. Here's your question: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I would be writing down on the board what they say, their reactions until we have a list of possible answers as to what prisons are for. There are no wrong or right answers, we're just brainstorming. No comments or discussions at this point.</a:t>
            </a:r>
          </a:p>
          <a:p>
            <a:endParaRPr lang="en"/>
          </a:p>
          <a:p>
            <a:pPr>
              <a:buNone/>
            </a:pPr>
            <a:r>
              <a:rPr lang="en"/>
              <a:t>Approx. 5 minutes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Ask the group to discuss these questions keeping in mind the responses we have on the board</a:t>
            </a:r>
          </a:p>
          <a:p>
            <a:endParaRPr lang="en"/>
          </a:p>
          <a:p>
            <a:pPr>
              <a:buNone/>
            </a:pPr>
            <a:r>
              <a:rPr lang="en"/>
              <a:t>Allow them to talk about these questions for about 7 minutes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That's a small taste of what class will be like with some substantial differences. During this lesson, there would also be a short section of framing comments by the professor following that discussion.</a:t>
            </a:r>
          </a:p>
          <a:p>
            <a:endParaRPr lang="en"/>
          </a:p>
          <a:p>
            <a:pPr lvl="0" rtl="0">
              <a:buNone/>
            </a:pPr>
            <a:r>
              <a:rPr lang="en"/>
              <a:t>There are also a variety of exercises that change up the way conversations are structured as well, such as giving students time to discuss in small groups and then bringing it to the larger group, having students physically move to a place in the room to represent their thoughts/beliefs in certain situations, anonymously submitting one-word responses and reading each others, etc.</a:t>
            </a:r>
          </a:p>
          <a:p>
            <a:endParaRPr lang="en"/>
          </a:p>
          <a:p>
            <a:pPr lvl="0" rtl="0">
              <a:buNone/>
            </a:pPr>
            <a:r>
              <a:rPr lang="en"/>
              <a:t>Continue to pursue opportunities at Elkhart: Meet w/ Captains but also look at other close facilities</a:t>
            </a:r>
          </a:p>
          <a:p>
            <a:endParaRPr lang="e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b="1"/>
              <a:t>Carolyn</a:t>
            </a:r>
            <a:r>
              <a:rPr lang="en"/>
              <a:t>-</a:t>
            </a:r>
          </a:p>
          <a:p>
            <a:pPr lvl="0" rtl="0">
              <a:buNone/>
            </a:pPr>
            <a:r>
              <a:rPr lang="en"/>
              <a:t>Thoughts? I wish I could use more stories of people, but I think there's probably so much content that needs to be expressed that I can't fit those in. They also don't pertain directly to the program, but more just part of our reading from the summer.</a:t>
            </a:r>
          </a:p>
          <a:p>
            <a:pPr lvl="0" rtl="0">
              <a:buNone/>
            </a:pPr>
            <a:r>
              <a:rPr lang="en"/>
              <a:t>Also, I know I didn't put anything about think tanks in here, I can still try to fit that in somewhere.</a:t>
            </a:r>
          </a:p>
          <a:p>
            <a:pPr lvl="0" rtl="0">
              <a:buNone/>
            </a:pPr>
            <a:r>
              <a:rPr lang="en"/>
              <a:t>What do you think about the activity/discussion? I would love to do something more interactive, but seeing as we're in AD 28 that room inherently makes it hard to conduct most of these lessons also the level of comfort with one another and just the number of people attending makes that all kinda tricky as well.</a:t>
            </a:r>
          </a:p>
          <a:p>
            <a:pPr>
              <a:buNone/>
            </a:pPr>
            <a:r>
              <a:rPr lang="en"/>
              <a:t>My other thought is to skip giving a general overview and maybe just teach some version of the first couple of lessons which gives an overview of the program, the rules, labeling language, icebreakers, etc. and treat the people attending as the students from the get-go. Thoughts?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r>
              <a:rPr lang="en"/>
              <a:t>Give a quick history and overview of the program. Fill in the blanks, explain about Paul and the expansion of the program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r>
              <a:rPr lang="en"/>
              <a:t>Some of the mentality and benefits behind the class... How it may allow students to also recognize their roles in a broader context and also rekindle interest in education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The program's objective for these classes and why they are important</a:t>
            </a:r>
          </a:p>
          <a:p>
            <a:pPr>
              <a:buNone/>
            </a:pPr>
            <a:r>
              <a:rPr lang="en"/>
              <a:t>Lead into the next slide by talking about the effect that these classes have had and their powerful impacts on students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Read quotes from them about Inside-Out:</a:t>
            </a:r>
          </a:p>
          <a:p>
            <a:pPr>
              <a:spcBef>
                <a:spcPts val="611"/>
              </a:spcBef>
              <a:buClr>
                <a:srgbClr val="000000"/>
              </a:buClr>
              <a:buSzPct val="100000"/>
            </a:pPr>
            <a:r>
              <a:rPr lang="en">
                <a:latin typeface="Trebuchet MS"/>
                <a:ea typeface="Trebuchet MS"/>
                <a:cs typeface="Trebuchet MS"/>
                <a:sym typeface="Trebuchet MS"/>
              </a:rPr>
              <a:t>Daniel (outside, 2009)</a:t>
            </a:r>
          </a:p>
          <a:p>
            <a:pPr>
              <a:spcBef>
                <a:spcPts val="611"/>
              </a:spcBef>
            </a:pPr>
            <a:r>
              <a:rPr lang="en">
                <a:latin typeface="Trebuchet MS"/>
                <a:ea typeface="Trebuchet MS"/>
                <a:cs typeface="Trebuchet MS"/>
                <a:sym typeface="Trebuchet MS"/>
              </a:rPr>
              <a:t>It is hard to describe what this meant to me but, it was an experience that you cannot really describe. As a class it was the most memorable and meaningful I have had all of college. The unique and personal human interaction and dialogue that is exchanged is beyond any classroom setting and it was eye opening to say the least.</a:t>
            </a:r>
          </a:p>
          <a:p>
            <a:pPr>
              <a:spcBef>
                <a:spcPts val="611"/>
              </a:spcBef>
              <a:buClr>
                <a:srgbClr val="000000"/>
              </a:buClr>
              <a:buSzPct val="100000"/>
            </a:pPr>
            <a:r>
              <a:rPr lang="en">
                <a:latin typeface="Trebuchet MS"/>
                <a:ea typeface="Trebuchet MS"/>
                <a:cs typeface="Trebuchet MS"/>
                <a:sym typeface="Trebuchet MS"/>
              </a:rPr>
              <a:t>David (Inside, 2009)</a:t>
            </a:r>
          </a:p>
          <a:p>
            <a:pPr>
              <a:buNone/>
            </a:pPr>
            <a:r>
              <a:rPr lang="en">
                <a:latin typeface="Trebuchet MS"/>
                <a:ea typeface="Trebuchet MS"/>
                <a:cs typeface="Trebuchet MS"/>
                <a:sym typeface="Trebuchet MS"/>
              </a:rPr>
              <a:t>Inside-Out is an unforgettable experience. Class discussions are genuine and alive; the people are the real heart of the experience. I would leave with my face hurting from smiling. Everyone is so open, honest, and willing to share ideas and beliefs—to give a little piece of themselves. Everyone should take advantage, both inside and out. It’s like pebbles in a pond, reaching further than one pebble ever could.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Talk about what makes this class different:</a:t>
            </a:r>
          </a:p>
          <a:p>
            <a:pPr lvl="0" rtl="0">
              <a:buNone/>
            </a:pPr>
            <a:r>
              <a:rPr lang="en"/>
              <a:t>-Everything is considered very carefully, even the manner in which activities are carried out (i.e. icebreaker and having 'outside' students sit on the inside)</a:t>
            </a:r>
          </a:p>
          <a:p>
            <a:pPr lvl="0" rtl="0">
              <a:buNone/>
            </a:pPr>
            <a:r>
              <a:rPr lang="en"/>
              <a:t>-Circle-seating every other person</a:t>
            </a:r>
          </a:p>
          <a:p>
            <a:pPr lvl="0" rtl="0">
              <a:buNone/>
            </a:pPr>
            <a:r>
              <a:rPr lang="en"/>
              <a:t>-Teacher acts more as a facilitator</a:t>
            </a:r>
          </a:p>
          <a:p>
            <a:pPr lvl="0" rtl="0">
              <a:buNone/>
            </a:pPr>
            <a:r>
              <a:rPr lang="en"/>
              <a:t>-Largely discussion and activity based (large and small groups) </a:t>
            </a:r>
          </a:p>
          <a:p>
            <a:pPr lvl="0" rtl="0">
              <a:buNone/>
            </a:pPr>
            <a:r>
              <a:rPr lang="en"/>
              <a:t>-Learning is supplemented by readings and reflections</a:t>
            </a:r>
          </a:p>
          <a:p>
            <a:pPr>
              <a:buNone/>
            </a:pPr>
            <a:r>
              <a:rPr lang="en"/>
              <a:t>-Needs to be a safe environment where people can feel comfortable sharing and bringing their experiences to the discussions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What our objectives were for this summer</a:t>
            </a:r>
          </a:p>
          <a:p>
            <a:pPr lvl="0" rtl="0">
              <a:buNone/>
            </a:pPr>
            <a:r>
              <a:rPr lang="en"/>
              <a:t>What we've done: Gone to Indy, met with program coordinator and chaplain at the Jail, took a tour of the facility</a:t>
            </a:r>
          </a:p>
          <a:p>
            <a:endParaRPr lang="en"/>
          </a:p>
          <a:p>
            <a:pPr lvl="0" rtl="0">
              <a:buNone/>
            </a:pPr>
            <a:r>
              <a:rPr lang="en"/>
              <a:t>Speed bumps:</a:t>
            </a:r>
          </a:p>
          <a:p>
            <a:pPr lvl="0" rtl="0">
              <a:buNone/>
            </a:pPr>
            <a:r>
              <a:rPr lang="en"/>
              <a:t>Timing of the class, pre-sentencing aspect of the jail, separate gender classes</a:t>
            </a:r>
          </a:p>
          <a:p>
            <a:pPr lvl="0" rtl="0">
              <a:buNone/>
            </a:pPr>
            <a:r>
              <a:rPr lang="en"/>
              <a:t>Youthfulness of the students</a:t>
            </a:r>
          </a:p>
          <a:p>
            <a:endParaRPr lang="en"/>
          </a:p>
          <a:p>
            <a:pPr lvl="0" rtl="0">
              <a:buClr>
                <a:srgbClr val="000000"/>
              </a:buClr>
              <a:buSzPct val="100000"/>
              <a:buFont typeface="Arial"/>
              <a:buNone/>
            </a:pPr>
            <a:r>
              <a:rPr lang="en"/>
              <a:t>How we've persevered...</a:t>
            </a:r>
          </a:p>
          <a:p>
            <a:pPr lvl="0" rtl="0">
              <a:buClr>
                <a:srgbClr val="000000"/>
              </a:buClr>
              <a:buSzPct val="100000"/>
              <a:buFont typeface="Arial"/>
              <a:buNone/>
            </a:pPr>
            <a:r>
              <a:rPr lang="en"/>
              <a:t>-Made it into a may term class</a:t>
            </a:r>
          </a:p>
          <a:p>
            <a:pPr lvl="0" rtl="0">
              <a:buClr>
                <a:srgbClr val="000000"/>
              </a:buClr>
              <a:buSzPct val="100000"/>
              <a:buFont typeface="Arial"/>
              <a:buNone/>
            </a:pPr>
            <a:r>
              <a:rPr lang="en"/>
              <a:t>-restructured the class and wrote the lesson plans and curriculum</a:t>
            </a:r>
          </a:p>
          <a:p>
            <a:pPr lvl="0" rtl="0">
              <a:buClr>
                <a:srgbClr val="000000"/>
              </a:buClr>
              <a:buSzPct val="100000"/>
              <a:buFont typeface="Arial"/>
              <a:buNone/>
            </a:pPr>
            <a:r>
              <a:rPr lang="en"/>
              <a:t>-scheduled further meetings with captains and are planning to bring in someone experienced from the program</a:t>
            </a:r>
          </a:p>
          <a:p>
            <a:pPr lvl="0">
              <a:buClr>
                <a:srgbClr val="000000"/>
              </a:buClr>
              <a:buSzPct val="100000"/>
              <a:buFont typeface="Arial"/>
              <a:buNone/>
            </a:pPr>
            <a:r>
              <a:rPr lang="en"/>
              <a:t>-Looked into other possible facilities: Prisons nearby and have a letter ready to send to them and start the process with them if this falls through.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lvl="0" rtl="0">
              <a:buNone/>
            </a:pPr>
            <a:r>
              <a:rPr lang="en"/>
              <a:t>What exactly we're trying to teach in this class</a:t>
            </a:r>
          </a:p>
          <a:p>
            <a:pPr lvl="0" rtl="0">
              <a:buNone/>
            </a:pPr>
            <a:r>
              <a:rPr lang="en"/>
              <a:t>-Have been criminal justice courses, literature, women's studies, etc.</a:t>
            </a:r>
          </a:p>
          <a:p>
            <a:endParaRPr lang="en"/>
          </a:p>
          <a:p>
            <a:pPr lvl="0" rtl="0">
              <a:buNone/>
            </a:pPr>
            <a:r>
              <a:rPr lang="en"/>
              <a:t>Ours=restorative justice, trans con and criminal justice</a:t>
            </a:r>
          </a:p>
          <a:p>
            <a:pPr>
              <a:buNone/>
            </a:pPr>
            <a:r>
              <a:rPr lang="en"/>
              <a:t>This the overall objective and some sample lesson objectives.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1600200"/>
            <a:ext cx="9144000" cy="3657600"/>
          </a:xfrm>
          <a:prstGeom prst="rect">
            <a:avLst/>
          </a:prstGeom>
          <a:solidFill>
            <a:schemeClr val="dk1">
              <a:alpha val="20000"/>
            </a:schemeClr>
          </a:solidFill>
          <a:ln>
            <a:noFill/>
          </a:ln>
        </p:spPr>
        <p:txBody>
          <a:bodyPr lIns="91425" tIns="45700" rIns="91425" bIns="45700" anchor="ctr" anchorCtr="0">
            <a:noAutofit/>
          </a:bodyPr>
          <a:lstStyle/>
          <a:p>
            <a:endParaRPr/>
          </a:p>
        </p:txBody>
      </p:sp>
      <p:grpSp>
        <p:nvGrpSpPr>
          <p:cNvPr id="9" name="Shape 9"/>
          <p:cNvGrpSpPr/>
          <p:nvPr/>
        </p:nvGrpSpPr>
        <p:grpSpPr>
          <a:xfrm>
            <a:off x="0" y="-1438"/>
            <a:ext cx="1827407" cy="6859503"/>
            <a:chOff x="0" y="-1438"/>
            <a:chExt cx="798029" cy="6859503"/>
          </a:xfrm>
        </p:grpSpPr>
        <p:sp>
          <p:nvSpPr>
            <p:cNvPr id="10" name="Shape 10"/>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1" name="Shape 11"/>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12" name="Shape 12"/>
          <p:cNvGrpSpPr/>
          <p:nvPr/>
        </p:nvGrpSpPr>
        <p:grpSpPr>
          <a:xfrm flipH="1">
            <a:off x="7316591" y="0"/>
            <a:ext cx="1827407" cy="6859503"/>
            <a:chOff x="0" y="-1438"/>
            <a:chExt cx="798029" cy="6859503"/>
          </a:xfrm>
        </p:grpSpPr>
        <p:sp>
          <p:nvSpPr>
            <p:cNvPr id="13" name="Shape 13"/>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4" name="Shape 14"/>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15" name="Shape 15"/>
          <p:cNvSpPr txBox="1">
            <a:spLocks noGrp="1"/>
          </p:cNvSpPr>
          <p:nvPr>
            <p:ph type="ctrTitle"/>
          </p:nvPr>
        </p:nvSpPr>
        <p:spPr>
          <a:xfrm>
            <a:off x="685800" y="2090913"/>
            <a:ext cx="7772400" cy="1650599"/>
          </a:xfrm>
          <a:prstGeom prst="rect">
            <a:avLst/>
          </a:prstGeom>
          <a:noFill/>
          <a:ln>
            <a:noFill/>
          </a:ln>
        </p:spPr>
        <p:txBody>
          <a:bodyPr lIns="91425" tIns="91425" rIns="91425" bIns="91425" anchor="b" anchorCtr="0"/>
          <a:lstStyle>
            <a:lvl1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1pPr>
            <a:lvl2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2pPr>
            <a:lvl3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3pPr>
            <a:lvl4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4pPr>
            <a:lvl5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5pPr>
            <a:lvl6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6pPr>
            <a:lvl7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7pPr>
            <a:lvl8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8pPr>
            <a:lvl9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9pPr>
          </a:lstStyle>
          <a:p>
            <a:endParaRPr/>
          </a:p>
        </p:txBody>
      </p:sp>
      <p:sp>
        <p:nvSpPr>
          <p:cNvPr id="16" name="Shape 16"/>
          <p:cNvSpPr txBox="1">
            <a:spLocks noGrp="1"/>
          </p:cNvSpPr>
          <p:nvPr>
            <p:ph type="subTitle" idx="1"/>
          </p:nvPr>
        </p:nvSpPr>
        <p:spPr>
          <a:xfrm>
            <a:off x="685800" y="3886200"/>
            <a:ext cx="7772400" cy="878099"/>
          </a:xfrm>
          <a:prstGeom prst="rect">
            <a:avLst/>
          </a:prstGeom>
          <a:noFill/>
          <a:ln>
            <a:noFill/>
          </a:ln>
        </p:spPr>
        <p:txBody>
          <a:bodyPr lIns="91425" tIns="91425" rIns="91425" bIns="91425" anchor="t" anchorCtr="0"/>
          <a:lstStyle>
            <a:lvl1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1pPr>
            <a:lvl2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2pPr>
            <a:lvl3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3pPr>
            <a:lvl4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4pPr>
            <a:lvl5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5pPr>
            <a:lvl6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6pPr>
            <a:lvl7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7pPr>
            <a:lvl8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8pPr>
            <a:lvl9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7"/>
        <p:cNvGrpSpPr/>
        <p:nvPr/>
      </p:nvGrpSpPr>
      <p:grpSpPr>
        <a:xfrm>
          <a:off x="0" y="0"/>
          <a:ext cx="0" cy="0"/>
          <a:chOff x="0" y="0"/>
          <a:chExt cx="0" cy="0"/>
        </a:xfrm>
      </p:grpSpPr>
      <p:sp>
        <p:nvSpPr>
          <p:cNvPr id="18" name="Shape 18"/>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19" name="Shape 19"/>
          <p:cNvGrpSpPr/>
          <p:nvPr/>
        </p:nvGrpSpPr>
        <p:grpSpPr>
          <a:xfrm>
            <a:off x="0" y="-1438"/>
            <a:ext cx="649180" cy="6859503"/>
            <a:chOff x="0" y="-1438"/>
            <a:chExt cx="649180" cy="6859503"/>
          </a:xfrm>
        </p:grpSpPr>
        <p:sp>
          <p:nvSpPr>
            <p:cNvPr id="20" name="Shape 20"/>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1" name="Shape 21"/>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22" name="Shape 22"/>
          <p:cNvGrpSpPr/>
          <p:nvPr/>
        </p:nvGrpSpPr>
        <p:grpSpPr>
          <a:xfrm flipH="1">
            <a:off x="8494493" y="0"/>
            <a:ext cx="649180" cy="6859503"/>
            <a:chOff x="0" y="-1438"/>
            <a:chExt cx="649180" cy="6859503"/>
          </a:xfrm>
        </p:grpSpPr>
        <p:sp>
          <p:nvSpPr>
            <p:cNvPr id="23" name="Shape 2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4" name="Shape 2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25" name="Shape 25"/>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27" name="Shape 27"/>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28"/>
        <p:cNvGrpSpPr/>
        <p:nvPr/>
      </p:nvGrpSpPr>
      <p:grpSpPr>
        <a:xfrm>
          <a:off x="0" y="0"/>
          <a:ext cx="0" cy="0"/>
          <a:chOff x="0" y="0"/>
          <a:chExt cx="0" cy="0"/>
        </a:xfrm>
      </p:grpSpPr>
      <p:sp>
        <p:nvSpPr>
          <p:cNvPr id="29" name="Shape 29"/>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30" name="Shape 30"/>
          <p:cNvGrpSpPr/>
          <p:nvPr/>
        </p:nvGrpSpPr>
        <p:grpSpPr>
          <a:xfrm>
            <a:off x="0" y="-1438"/>
            <a:ext cx="649180" cy="6859503"/>
            <a:chOff x="0" y="-1438"/>
            <a:chExt cx="649180" cy="6859503"/>
          </a:xfrm>
        </p:grpSpPr>
        <p:sp>
          <p:nvSpPr>
            <p:cNvPr id="31" name="Shape 31"/>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32" name="Shape 32"/>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33" name="Shape 33"/>
          <p:cNvGrpSpPr/>
          <p:nvPr/>
        </p:nvGrpSpPr>
        <p:grpSpPr>
          <a:xfrm flipH="1">
            <a:off x="8494493" y="0"/>
            <a:ext cx="649180" cy="6859503"/>
            <a:chOff x="0" y="-1438"/>
            <a:chExt cx="649180" cy="6859503"/>
          </a:xfrm>
        </p:grpSpPr>
        <p:sp>
          <p:nvSpPr>
            <p:cNvPr id="34" name="Shape 34"/>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35" name="Shape 35"/>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36" name="Shape 36"/>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37" name="Shape 37"/>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38" name="Shape 38"/>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39" name="Shape 39"/>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0"/>
        <p:cNvGrpSpPr/>
        <p:nvPr/>
      </p:nvGrpSpPr>
      <p:grpSpPr>
        <a:xfrm>
          <a:off x="0" y="0"/>
          <a:ext cx="0" cy="0"/>
          <a:chOff x="0" y="0"/>
          <a:chExt cx="0" cy="0"/>
        </a:xfrm>
      </p:grpSpPr>
      <p:sp>
        <p:nvSpPr>
          <p:cNvPr id="41" name="Shape 4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42" name="Shape 42"/>
          <p:cNvGrpSpPr/>
          <p:nvPr/>
        </p:nvGrpSpPr>
        <p:grpSpPr>
          <a:xfrm>
            <a:off x="0" y="-1438"/>
            <a:ext cx="649180" cy="6859503"/>
            <a:chOff x="0" y="-1438"/>
            <a:chExt cx="649180" cy="6859503"/>
          </a:xfrm>
        </p:grpSpPr>
        <p:sp>
          <p:nvSpPr>
            <p:cNvPr id="43" name="Shape 4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4" name="Shape 4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45" name="Shape 45"/>
          <p:cNvGrpSpPr/>
          <p:nvPr/>
        </p:nvGrpSpPr>
        <p:grpSpPr>
          <a:xfrm flipH="1">
            <a:off x="8494493" y="0"/>
            <a:ext cx="649180" cy="6859503"/>
            <a:chOff x="0" y="-1438"/>
            <a:chExt cx="649180" cy="6859503"/>
          </a:xfrm>
        </p:grpSpPr>
        <p:sp>
          <p:nvSpPr>
            <p:cNvPr id="46" name="Shape 4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7" name="Shape 4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48" name="Shape 4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50"/>
        <p:cNvGrpSpPr/>
        <p:nvPr/>
      </p:nvGrpSpPr>
      <p:grpSpPr>
        <a:xfrm>
          <a:off x="0" y="0"/>
          <a:ext cx="0" cy="0"/>
          <a:chOff x="0" y="0"/>
          <a:chExt cx="0" cy="0"/>
        </a:xfrm>
      </p:grpSpPr>
      <p:sp>
        <p:nvSpPr>
          <p:cNvPr id="51" name="Shape 5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52" name="Shape 52"/>
          <p:cNvGrpSpPr/>
          <p:nvPr/>
        </p:nvGrpSpPr>
        <p:grpSpPr>
          <a:xfrm>
            <a:off x="0" y="-1438"/>
            <a:ext cx="649180" cy="6859503"/>
            <a:chOff x="0" y="-1438"/>
            <a:chExt cx="649180" cy="6859503"/>
          </a:xfrm>
        </p:grpSpPr>
        <p:sp>
          <p:nvSpPr>
            <p:cNvPr id="53" name="Shape 5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4" name="Shape 5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55" name="Shape 55"/>
          <p:cNvGrpSpPr/>
          <p:nvPr/>
        </p:nvGrpSpPr>
        <p:grpSpPr>
          <a:xfrm flipH="1">
            <a:off x="8494493" y="0"/>
            <a:ext cx="649180" cy="6859503"/>
            <a:chOff x="0" y="-1438"/>
            <a:chExt cx="649180" cy="6859503"/>
          </a:xfrm>
        </p:grpSpPr>
        <p:sp>
          <p:nvSpPr>
            <p:cNvPr id="56" name="Shape 5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7" name="Shape 5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58" name="Shape 5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59" name="Shape 59"/>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1pPr>
            <a:lvl2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2pPr>
            <a:lvl3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3pPr>
            <a:lvl4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4pPr>
            <a:lvl5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5pPr>
            <a:lvl6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6pPr>
            <a:lvl7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7pPr>
            <a:lvl8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8pPr>
            <a:lvl9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Shape 6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62" name="Shape 62"/>
          <p:cNvGrpSpPr/>
          <p:nvPr/>
        </p:nvGrpSpPr>
        <p:grpSpPr>
          <a:xfrm>
            <a:off x="0" y="-1438"/>
            <a:ext cx="649180" cy="6859503"/>
            <a:chOff x="0" y="-1438"/>
            <a:chExt cx="649180" cy="6859503"/>
          </a:xfrm>
        </p:grpSpPr>
        <p:sp>
          <p:nvSpPr>
            <p:cNvPr id="63" name="Shape 6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4" name="Shape 6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65" name="Shape 65"/>
          <p:cNvGrpSpPr/>
          <p:nvPr/>
        </p:nvGrpSpPr>
        <p:grpSpPr>
          <a:xfrm flipH="1">
            <a:off x="8494493" y="0"/>
            <a:ext cx="649180" cy="6859503"/>
            <a:chOff x="0" y="-1438"/>
            <a:chExt cx="649180" cy="6859503"/>
          </a:xfrm>
        </p:grpSpPr>
        <p:sp>
          <p:nvSpPr>
            <p:cNvPr id="66" name="Shape 6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7" name="Shape 6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68" name="Shape 6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chemeClr val="dk1"/>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1pPr>
            <a:lvl2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2pPr>
            <a:lvl3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3pPr>
            <a:lvl4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4pPr>
            <a:lvl5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5pPr>
            <a:lvl6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6pPr>
            <a:lvl7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7pPr>
            <a:lvl8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8pPr>
            <a:lvl9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lt1"/>
              </a:buClr>
              <a:buSzPct val="166666"/>
              <a:buFont typeface="Arial"/>
              <a:buChar char="•"/>
              <a:defRPr sz="3000" b="0" i="0" u="none" strike="noStrike" cap="none" baseline="0">
                <a:solidFill>
                  <a:schemeClr val="lt1"/>
                </a:solidFill>
                <a:latin typeface="Trebuchet MS"/>
                <a:ea typeface="Trebuchet MS"/>
                <a:cs typeface="Trebuchet MS"/>
                <a:sym typeface="Trebuchet MS"/>
              </a:defRPr>
            </a:lvl1pPr>
            <a:lvl2pPr marL="742950" indent="-285750" algn="l" rtl="0">
              <a:spcBef>
                <a:spcPts val="480"/>
              </a:spcBef>
              <a:buClr>
                <a:schemeClr val="lt1"/>
              </a:buClr>
              <a:buSzPct val="100000"/>
              <a:buFont typeface="Courier New"/>
              <a:buChar char="o"/>
              <a:defRPr sz="2400" b="0" i="0" u="none" strike="noStrike" cap="none" baseline="0">
                <a:solidFill>
                  <a:schemeClr val="lt1"/>
                </a:solidFill>
                <a:latin typeface="Trebuchet MS"/>
                <a:ea typeface="Trebuchet MS"/>
                <a:cs typeface="Trebuchet MS"/>
                <a:sym typeface="Trebuchet MS"/>
              </a:defRPr>
            </a:lvl2pPr>
            <a:lvl3pPr marL="1143000" indent="-228600" algn="l" rtl="0">
              <a:spcBef>
                <a:spcPts val="480"/>
              </a:spcBef>
              <a:buClr>
                <a:schemeClr val="lt1"/>
              </a:buClr>
              <a:buSzPct val="100000"/>
              <a:buFont typeface="Wingdings"/>
              <a:buChar char="§"/>
              <a:defRPr sz="2400" b="0" i="0" u="none" strike="noStrike" cap="none" baseline="0">
                <a:solidFill>
                  <a:schemeClr val="lt1"/>
                </a:solidFill>
                <a:latin typeface="Trebuchet MS"/>
                <a:ea typeface="Trebuchet MS"/>
                <a:cs typeface="Trebuchet MS"/>
                <a:sym typeface="Trebuchet MS"/>
              </a:defRPr>
            </a:lvl3pPr>
            <a:lvl4pPr marL="16002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4pPr>
            <a:lvl5pPr marL="20574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5pPr>
            <a:lvl6pPr marL="25146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6pPr>
            <a:lvl7pPr marL="29718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7pPr>
            <a:lvl8pPr marL="34290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8pPr>
            <a:lvl9pPr marL="38862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685800" y="1451929"/>
            <a:ext cx="7772400" cy="2289599"/>
          </a:xfrm>
          <a:prstGeom prst="rect">
            <a:avLst/>
          </a:prstGeom>
        </p:spPr>
        <p:txBody>
          <a:bodyPr lIns="91425" tIns="91425" rIns="91425" bIns="91425" anchor="b" anchorCtr="0">
            <a:noAutofit/>
          </a:bodyPr>
          <a:lstStyle/>
          <a:p>
            <a:pPr lvl="0" rtl="0">
              <a:buNone/>
            </a:pPr>
            <a:r>
              <a:rPr lang="en"/>
              <a:t>Justice in Our Lives:</a:t>
            </a:r>
          </a:p>
          <a:p>
            <a:pPr>
              <a:buNone/>
            </a:pPr>
            <a:r>
              <a:rPr lang="en"/>
              <a:t>Inside-Out Prison Exchange</a:t>
            </a:r>
          </a:p>
        </p:txBody>
      </p:sp>
      <p:sp>
        <p:nvSpPr>
          <p:cNvPr id="71" name="Shape 71"/>
          <p:cNvSpPr txBox="1">
            <a:spLocks noGrp="1"/>
          </p:cNvSpPr>
          <p:nvPr>
            <p:ph type="subTitle" idx="1"/>
          </p:nvPr>
        </p:nvSpPr>
        <p:spPr>
          <a:xfrm>
            <a:off x="685800" y="3886200"/>
            <a:ext cx="7772400" cy="1317600"/>
          </a:xfrm>
          <a:prstGeom prst="rect">
            <a:avLst/>
          </a:prstGeom>
        </p:spPr>
        <p:txBody>
          <a:bodyPr lIns="91425" tIns="91425" rIns="91425" bIns="91425" anchor="t" anchorCtr="0">
            <a:noAutofit/>
          </a:bodyPr>
          <a:lstStyle/>
          <a:p>
            <a:pPr lvl="0" rtl="0">
              <a:buNone/>
            </a:pPr>
            <a:r>
              <a:rPr lang="en"/>
              <a:t>Carolyn Schrock-Shenk</a:t>
            </a:r>
          </a:p>
          <a:p>
            <a:pPr lvl="0" rtl="0">
              <a:buNone/>
            </a:pPr>
            <a:r>
              <a:rPr lang="en"/>
              <a:t>Marita Beachy</a:t>
            </a:r>
          </a:p>
          <a:p>
            <a:pPr>
              <a:buNone/>
            </a:pPr>
            <a:r>
              <a:rPr lang="en"/>
              <a:t>Martin Hofkamp</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Activity</a:t>
            </a:r>
          </a:p>
        </p:txBody>
      </p:sp>
      <p:sp>
        <p:nvSpPr>
          <p:cNvPr id="126" name="Shape 126"/>
          <p:cNvSpPr txBox="1">
            <a:spLocks noGrp="1"/>
          </p:cNvSpPr>
          <p:nvPr>
            <p:ph type="body" idx="1"/>
          </p:nvPr>
        </p:nvSpPr>
        <p:spPr>
          <a:xfrm>
            <a:off x="457200" y="1600200"/>
            <a:ext cx="8077200" cy="4419600"/>
          </a:xfrm>
          <a:prstGeom prst="rect">
            <a:avLst/>
          </a:prstGeom>
        </p:spPr>
        <p:txBody>
          <a:bodyPr lIns="91425" tIns="91425" rIns="91425" bIns="91425" anchor="t" anchorCtr="0">
            <a:noAutofit/>
          </a:bodyPr>
          <a:lstStyle/>
          <a:p>
            <a:pPr lvl="0" rtl="0">
              <a:buNone/>
            </a:pPr>
            <a:r>
              <a:rPr lang="en" sz="7200" dirty="0"/>
              <a:t>Imagine</a:t>
            </a:r>
            <a:r>
              <a:rPr lang="en" sz="7200" dirty="0" smtClean="0"/>
              <a:t>...</a:t>
            </a:r>
            <a:endParaRPr lang="en" sz="7200" dirty="0"/>
          </a:p>
          <a:p>
            <a:pPr marL="38100" lvl="0" indent="0" rtl="0">
              <a:buClr>
                <a:schemeClr val="lt1"/>
              </a:buClr>
              <a:buSzPct val="166666"/>
              <a:buNone/>
            </a:pPr>
            <a:endParaRPr lang="en" dirty="0" smtClean="0"/>
          </a:p>
          <a:p>
            <a:pPr marL="457200" lvl="0" indent="-419100" rtl="0">
              <a:buClr>
                <a:schemeClr val="lt1"/>
              </a:buClr>
              <a:buSzPct val="166666"/>
              <a:buFont typeface="Arial"/>
              <a:buChar char="•"/>
            </a:pPr>
            <a:r>
              <a:rPr lang="en" dirty="0" smtClean="0"/>
              <a:t>Room</a:t>
            </a:r>
            <a:endParaRPr lang="en" dirty="0"/>
          </a:p>
          <a:p>
            <a:pPr marL="457200" lvl="0" indent="-419100" rtl="0">
              <a:buClr>
                <a:schemeClr val="lt1"/>
              </a:buClr>
              <a:buSzPct val="166666"/>
              <a:buFont typeface="Arial"/>
              <a:buChar char="•"/>
            </a:pPr>
            <a:r>
              <a:rPr lang="en" dirty="0"/>
              <a:t>Homework</a:t>
            </a:r>
          </a:p>
          <a:p>
            <a:pPr marL="457200" lvl="0" indent="-419100" rtl="0">
              <a:buClr>
                <a:schemeClr val="lt1"/>
              </a:buClr>
              <a:buSzPct val="166666"/>
              <a:buFont typeface="Arial"/>
              <a:buChar char="•"/>
            </a:pPr>
            <a:r>
              <a:rPr lang="en" dirty="0"/>
              <a:t>Peers</a:t>
            </a:r>
          </a:p>
          <a:p>
            <a:pPr marL="457200" lvl="0" indent="-419100" rtl="0">
              <a:buClr>
                <a:schemeClr val="lt1"/>
              </a:buClr>
              <a:buSzPct val="166666"/>
              <a:buFont typeface="Arial"/>
              <a:buChar char="•"/>
            </a:pPr>
            <a:r>
              <a:rPr lang="en" dirty="0"/>
              <a:t>Guidelines</a:t>
            </a:r>
          </a:p>
          <a:p>
            <a:pPr marL="457200" lvl="0" indent="-419100" rtl="0">
              <a:buClr>
                <a:schemeClr val="lt1"/>
              </a:buClr>
              <a:buSzPct val="166666"/>
              <a:buFont typeface="Arial"/>
              <a:buChar char="•"/>
            </a:pPr>
            <a:r>
              <a:rPr lang="en" dirty="0"/>
              <a:t>Circle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sz="3000" b="0">
                <a:solidFill>
                  <a:schemeClr val="lt1"/>
                </a:solidFill>
              </a:rPr>
              <a:t>Session 7</a:t>
            </a:r>
          </a:p>
        </p:txBody>
      </p:sp>
      <p:sp>
        <p:nvSpPr>
          <p:cNvPr id="132" name="Shape 13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
</a:t>
            </a:r>
          </a:p>
          <a:p>
            <a:pPr algn="ctr">
              <a:buNone/>
            </a:pPr>
            <a:r>
              <a:rPr lang="en" sz="7200"/>
              <a:t>What are prisons for?</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Discussion</a:t>
            </a:r>
          </a:p>
        </p:txBody>
      </p:sp>
      <p:sp>
        <p:nvSpPr>
          <p:cNvPr id="138" name="Shape 1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What is the appropriate role for prisons in society? Is this the role prisons actually play? Why or why not?</a:t>
            </a:r>
          </a:p>
          <a:p>
            <a:pPr lvl="0" rtl="0">
              <a:buNone/>
            </a:pPr>
            <a:r>
              <a:rPr lang="en"/>
              <a:t> </a:t>
            </a:r>
          </a:p>
          <a:p>
            <a:pPr marL="457200" lvl="0" indent="-419100" rtl="0">
              <a:buClr>
                <a:schemeClr val="lt1"/>
              </a:buClr>
              <a:buSzPct val="166666"/>
              <a:buFont typeface="Arial"/>
              <a:buChar char="•"/>
            </a:pPr>
            <a:r>
              <a:rPr lang="en"/>
              <a:t>An effective criminal justice system holds individuals accountable for criminal behavior. To what extent does our system do this? How could we more effectively hold individuals accountable?</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Conclusion</a:t>
            </a:r>
          </a:p>
        </p:txBody>
      </p:sp>
      <p:sp>
        <p:nvSpPr>
          <p:cNvPr id="144" name="Shape 1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indent="0">
              <a:buNone/>
            </a:pPr>
            <a:endParaRPr lang="en" sz="4800" dirty="0"/>
          </a:p>
          <a:p>
            <a:pPr marL="0" indent="0">
              <a:buNone/>
            </a:pPr>
            <a:r>
              <a:rPr lang="en" sz="4800" dirty="0"/>
              <a:t>-</a:t>
            </a:r>
            <a:r>
              <a:rPr lang="en" sz="4800" dirty="0" smtClean="0"/>
              <a:t>A </a:t>
            </a:r>
            <a:r>
              <a:rPr lang="en" sz="4800" dirty="0"/>
              <a:t>small taste</a:t>
            </a:r>
          </a:p>
          <a:p>
            <a:endParaRPr lang="en" sz="4800" dirty="0"/>
          </a:p>
          <a:p>
            <a:pPr marL="0" lvl="0" indent="0" rtl="0">
              <a:buClr>
                <a:schemeClr val="lt1"/>
              </a:buClr>
              <a:buSzPct val="166666"/>
              <a:buNone/>
            </a:pPr>
            <a:r>
              <a:rPr lang="en" sz="4800" dirty="0" smtClean="0"/>
              <a:t>-Next </a:t>
            </a:r>
            <a:r>
              <a:rPr lang="en" sz="4800" dirty="0"/>
              <a:t>steps</a:t>
            </a:r>
          </a:p>
          <a:p>
            <a:endParaRPr lang="en" sz="4800" dirty="0"/>
          </a:p>
          <a:p>
            <a:endParaRPr lang="en" sz="4800" dirty="0"/>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838200" y="762000"/>
            <a:ext cx="7503900" cy="5018999"/>
          </a:xfrm>
          <a:prstGeom prst="rect">
            <a:avLst/>
          </a:prstGeom>
        </p:spPr>
        <p:txBody>
          <a:bodyPr lIns="91425" tIns="91425" rIns="91425" bIns="91425" anchor="b" anchorCtr="0">
            <a:noAutofit/>
          </a:bodyPr>
          <a:lstStyle/>
          <a:p>
            <a:pPr lvl="0" algn="ctr" rtl="0">
              <a:buNone/>
            </a:pPr>
            <a:r>
              <a:rPr lang="en" sz="9600" dirty="0"/>
              <a:t>Thank you!</a:t>
            </a:r>
          </a:p>
          <a:p>
            <a:endParaRPr lang="en" sz="4800" dirty="0"/>
          </a:p>
          <a:p>
            <a:pPr algn="ctr">
              <a:buNone/>
            </a:pPr>
            <a:r>
              <a:rPr lang="en" sz="9600" dirty="0"/>
              <a:t>Any Questions?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Overview of Inside-Out</a:t>
            </a:r>
          </a:p>
        </p:txBody>
      </p:sp>
      <p:sp>
        <p:nvSpPr>
          <p:cNvPr id="77" name="Shape 7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Founded in 1997</a:t>
            </a:r>
          </a:p>
          <a:p>
            <a:endParaRPr lang="en"/>
          </a:p>
          <a:p>
            <a:pPr marL="457200" lvl="0" indent="-419100" rtl="0">
              <a:buClr>
                <a:schemeClr val="lt1"/>
              </a:buClr>
              <a:buSzPct val="166666"/>
              <a:buFont typeface="Arial"/>
              <a:buChar char="•"/>
            </a:pPr>
            <a:r>
              <a:rPr lang="en"/>
              <a:t>Temple University, Graterford Prison</a:t>
            </a:r>
          </a:p>
          <a:p>
            <a:endParaRPr lang="en"/>
          </a:p>
          <a:p>
            <a:pPr marL="457200" lvl="0" indent="-419100" rtl="0">
              <a:buClr>
                <a:schemeClr val="lt1"/>
              </a:buClr>
              <a:buSzPct val="166666"/>
              <a:buFont typeface="Arial"/>
              <a:buChar char="•"/>
            </a:pPr>
            <a:r>
              <a:rPr lang="en"/>
              <a:t>Lori Pompa and Paul</a:t>
            </a:r>
          </a:p>
          <a:p>
            <a:pPr lvl="0" rtl="0">
              <a:buNone/>
            </a:pPr>
            <a:r>
              <a:rPr lang="en"/>
              <a:t> </a:t>
            </a:r>
          </a:p>
          <a:p>
            <a:pPr marL="457200" lvl="0" indent="-419100" rtl="0">
              <a:buClr>
                <a:schemeClr val="lt1"/>
              </a:buClr>
              <a:buSzPct val="166666"/>
              <a:buFont typeface="Arial"/>
              <a:buChar char="•"/>
            </a:pPr>
            <a:r>
              <a:rPr lang="en"/>
              <a:t>From 1 class of 30 students to 300+ classes and over 10,000 students have participated so far</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What is this class?</a:t>
            </a:r>
          </a:p>
        </p:txBody>
      </p:sp>
      <p:sp>
        <p:nvSpPr>
          <p:cNvPr id="83" name="Shape 8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-It's an opportunity for college/university students to have class with incarcerated men or women</a:t>
            </a:r>
          </a:p>
          <a:p>
            <a:endParaRPr lang="en"/>
          </a:p>
          <a:p>
            <a:pPr>
              <a:buNone/>
            </a:pPr>
            <a:r>
              <a:rPr lang="en"/>
              <a:t>-Levels the playing field and produces a healthy class environment where students can learn and interact with one another and break down the boundaries that define the 'us' vs. 'them' mentality</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Objective of these classes</a:t>
            </a:r>
          </a:p>
        </p:txBody>
      </p:sp>
      <p:sp>
        <p:nvSpPr>
          <p:cNvPr id="89" name="Shape 8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lgn="ctr">
              <a:buNone/>
            </a:pPr>
            <a:r>
              <a:rPr lang="en" sz="3600">
                <a:solidFill>
                  <a:srgbClr val="FFFFFF"/>
                </a:solidFill>
                <a:latin typeface="Georgia"/>
                <a:ea typeface="Georgia"/>
                <a:cs typeface="Georgia"/>
                <a:sym typeface="Georgia"/>
              </a:rPr>
              <a:t>
"To create a </a:t>
            </a:r>
            <a:r>
              <a:rPr lang="en" sz="3600" b="1">
                <a:solidFill>
                  <a:srgbClr val="FFFFFF"/>
                </a:solidFill>
                <a:latin typeface="Georgia"/>
                <a:ea typeface="Georgia"/>
                <a:cs typeface="Georgia"/>
                <a:sym typeface="Georgia"/>
              </a:rPr>
              <a:t>dynamic partnership</a:t>
            </a:r>
            <a:r>
              <a:rPr lang="en" sz="3600">
                <a:solidFill>
                  <a:srgbClr val="FFFFFF"/>
                </a:solidFill>
                <a:latin typeface="Georgia"/>
                <a:ea typeface="Georgia"/>
                <a:cs typeface="Georgia"/>
                <a:sym typeface="Georgia"/>
              </a:rPr>
              <a:t> between institutions of higher learning and correctional systems in order to deepen the conversation about and transform our approaches to issues of crime and justice."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376200" y="349200"/>
            <a:ext cx="8310600" cy="6218700"/>
          </a:xfrm>
          <a:prstGeom prst="rect">
            <a:avLst/>
          </a:prstGeom>
        </p:spPr>
        <p:txBody>
          <a:bodyPr lIns="91425" tIns="91425" rIns="91425" bIns="91425" anchor="t" anchorCtr="0">
            <a:noAutofit/>
          </a:bodyPr>
          <a:lstStyle/>
          <a:p>
            <a:pPr lvl="0" rtl="0">
              <a:buNone/>
            </a:pPr>
            <a:r>
              <a:rPr lang="en" sz="1800"/>
              <a:t>
</a:t>
            </a:r>
          </a:p>
          <a:p>
            <a:endParaRPr lang="en" sz="1800"/>
          </a:p>
          <a:p>
            <a:endParaRPr lang="en" sz="1800"/>
          </a:p>
        </p:txBody>
      </p:sp>
      <p:sp>
        <p:nvSpPr>
          <p:cNvPr id="95" name="Shape 95"/>
          <p:cNvSpPr/>
          <p:nvPr/>
        </p:nvSpPr>
        <p:spPr>
          <a:xfrm>
            <a:off x="4733775" y="1153225"/>
            <a:ext cx="4115025" cy="4899449"/>
          </a:xfrm>
          <a:prstGeom prst="rect">
            <a:avLst/>
          </a:prstGeom>
          <a:blipFill>
            <a:blip r:embed="rId3"/>
            <a:stretch>
              <a:fillRect/>
            </a:stretch>
          </a:blipFill>
          <a:ln>
            <a:noFill/>
          </a:ln>
        </p:spPr>
      </p:sp>
      <p:sp>
        <p:nvSpPr>
          <p:cNvPr id="96" name="Shape 96"/>
          <p:cNvSpPr/>
          <p:nvPr/>
        </p:nvSpPr>
        <p:spPr>
          <a:xfrm>
            <a:off x="282105" y="1153225"/>
            <a:ext cx="4115025" cy="4899450"/>
          </a:xfrm>
          <a:prstGeom prst="rect">
            <a:avLst/>
          </a:prstGeom>
          <a:blipFill>
            <a:blip r:embed="rId4"/>
            <a:stretch>
              <a:fillRect/>
            </a:stretch>
          </a:blipFill>
          <a:ln>
            <a:noFill/>
          </a:ln>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Typical Structure of Class</a:t>
            </a:r>
          </a:p>
        </p:txBody>
      </p:sp>
      <p:sp>
        <p:nvSpPr>
          <p:cNvPr id="102" name="Shape 10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2400"/>
              <a:t>-Once a week</a:t>
            </a:r>
          </a:p>
          <a:p>
            <a:pPr lvl="0" rtl="0">
              <a:buNone/>
            </a:pPr>
            <a:r>
              <a:rPr lang="en" sz="2400"/>
              <a:t>-2.5 hrs</a:t>
            </a:r>
          </a:p>
          <a:p>
            <a:pPr lvl="0" rtl="0">
              <a:buNone/>
            </a:pPr>
            <a:r>
              <a:rPr lang="en" sz="2400"/>
              <a:t>-Discussion-based</a:t>
            </a:r>
          </a:p>
          <a:p>
            <a:pPr lvl="0" rtl="0">
              <a:buNone/>
            </a:pPr>
            <a:r>
              <a:rPr lang="en" sz="2400"/>
              <a:t>-Facilitation</a:t>
            </a:r>
          </a:p>
          <a:p>
            <a:pPr lvl="0" rtl="0">
              <a:buNone/>
            </a:pPr>
            <a:r>
              <a:rPr lang="en" sz="2400"/>
              <a:t>-Icebreakers</a:t>
            </a:r>
          </a:p>
          <a:p>
            <a:pPr lvl="0" rtl="0">
              <a:buNone/>
            </a:pPr>
            <a:r>
              <a:rPr lang="en" sz="2400"/>
              <a:t>-Activities</a:t>
            </a:r>
          </a:p>
          <a:p>
            <a:pPr lvl="0" rtl="0">
              <a:buNone/>
            </a:pPr>
            <a:r>
              <a:rPr lang="en" sz="2400"/>
              <a:t>-Sensitivities</a:t>
            </a:r>
          </a:p>
          <a:p>
            <a:pPr lvl="0" rtl="0">
              <a:buNone/>
            </a:pPr>
            <a:r>
              <a:rPr lang="en" sz="2400"/>
              <a:t>-Weekly readings</a:t>
            </a:r>
          </a:p>
          <a:p>
            <a:pPr lvl="0" rtl="0">
              <a:buNone/>
            </a:pPr>
            <a:r>
              <a:rPr lang="en" sz="2400"/>
              <a:t>-Weekly writing assignments</a:t>
            </a:r>
          </a:p>
          <a:p>
            <a:pPr>
              <a:buNone/>
            </a:pPr>
            <a:r>
              <a:rPr lang="en" sz="2400"/>
              <a:t>-Final group project</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Our Summer Goal</a:t>
            </a:r>
          </a:p>
        </p:txBody>
      </p:sp>
      <p:sp>
        <p:nvSpPr>
          <p:cNvPr id="108" name="Shape 10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Bring the Inside-Out program to Goshen and implement a Restorative Justice course at Elkhart County Correctional Facility.</a:t>
            </a:r>
          </a:p>
          <a:p>
            <a:endParaRPr lang="en"/>
          </a:p>
          <a:p>
            <a:pPr lvl="0" rtl="0">
              <a:buNone/>
            </a:pPr>
            <a:r>
              <a:rPr lang="en"/>
              <a:t>Elkhart County Correctional:</a:t>
            </a:r>
          </a:p>
          <a:p>
            <a:pPr marL="457200" lvl="0" indent="-419100" rtl="0">
              <a:buClr>
                <a:schemeClr val="lt1"/>
              </a:buClr>
              <a:buSzPct val="166666"/>
              <a:buFont typeface="Arial"/>
              <a:buChar char="•"/>
            </a:pPr>
            <a:r>
              <a:rPr lang="en"/>
              <a:t>County Jail between Goshen and Elkhart</a:t>
            </a:r>
          </a:p>
          <a:p>
            <a:pPr marL="457200" lvl="0" indent="-419100" rtl="0">
              <a:buClr>
                <a:schemeClr val="lt1"/>
              </a:buClr>
              <a:buSzPct val="166666"/>
              <a:buFont typeface="Arial"/>
              <a:buChar char="•"/>
            </a:pPr>
            <a:r>
              <a:rPr lang="en"/>
              <a:t>6 years old</a:t>
            </a:r>
          </a:p>
          <a:p>
            <a:pPr marL="457200" lvl="0" indent="-419100" rtl="0">
              <a:buClr>
                <a:schemeClr val="lt1"/>
              </a:buClr>
              <a:buSzPct val="166666"/>
              <a:buFont typeface="Arial"/>
              <a:buChar char="•"/>
            </a:pPr>
            <a:r>
              <a:rPr lang="en"/>
              <a:t>Holds an average of 500-700 people</a:t>
            </a:r>
          </a:p>
          <a:p>
            <a:pPr marL="457200" lvl="0" indent="-419100" rtl="0">
              <a:buClr>
                <a:schemeClr val="lt1"/>
              </a:buClr>
              <a:buSzPct val="166666"/>
              <a:buFont typeface="Arial"/>
              <a:buChar char="•"/>
            </a:pPr>
            <a:r>
              <a:rPr lang="en"/>
              <a:t>Minimum, Medium, and Maximum Security</a:t>
            </a:r>
          </a:p>
          <a:p>
            <a:endParaRPr lang="en"/>
          </a:p>
          <a:p>
            <a:endParaRPr lang="en"/>
          </a:p>
          <a:p>
            <a:endParaRPr lang="en"/>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endParaRPr/>
          </a:p>
        </p:txBody>
      </p:sp>
      <p:sp>
        <p:nvSpPr>
          <p:cNvPr id="114" name="Shape 11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Challenges:</a:t>
            </a:r>
          </a:p>
          <a:p>
            <a:pPr lvl="0" rtl="0">
              <a:buClr>
                <a:srgbClr val="000000"/>
              </a:buClr>
              <a:buSzPct val="36666"/>
              <a:buFont typeface="Arial"/>
              <a:buNone/>
            </a:pPr>
            <a:r>
              <a:rPr lang="en"/>
              <a:t>-Timing and the transitory nature of the Jail</a:t>
            </a:r>
          </a:p>
          <a:p>
            <a:endParaRPr lang="en"/>
          </a:p>
          <a:p>
            <a:pPr lvl="0" rtl="0">
              <a:buClr>
                <a:srgbClr val="000000"/>
              </a:buClr>
              <a:buSzPct val="36666"/>
              <a:buFont typeface="Arial"/>
              <a:buNone/>
            </a:pPr>
            <a:r>
              <a:rPr lang="en"/>
              <a:t>Responses:</a:t>
            </a:r>
          </a:p>
          <a:p>
            <a:pPr lvl="0" rtl="0">
              <a:buClr>
                <a:srgbClr val="000000"/>
              </a:buClr>
              <a:buSzPct val="36666"/>
              <a:buFont typeface="Arial"/>
              <a:buNone/>
            </a:pPr>
            <a:r>
              <a:rPr lang="en"/>
              <a:t>-Restructured it into a May Term course</a:t>
            </a:r>
          </a:p>
          <a:p>
            <a:pPr lvl="0" rtl="0">
              <a:buNone/>
            </a:pPr>
            <a:r>
              <a:rPr lang="en"/>
              <a:t>-4 days a week for 3 1/2 weeks</a:t>
            </a:r>
          </a:p>
          <a:p>
            <a:pPr lvl="0" rtl="0">
              <a:buClr>
                <a:srgbClr val="000000"/>
              </a:buClr>
              <a:buSzPct val="36666"/>
              <a:buFont typeface="Arial"/>
              <a:buNone/>
            </a:pPr>
            <a:r>
              <a:rPr lang="en"/>
              <a:t>-Continued meetings</a:t>
            </a:r>
          </a:p>
          <a:p>
            <a:endParaRPr lang="en"/>
          </a:p>
          <a:p>
            <a:endParaRPr lang="en"/>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Course Objectives:</a:t>
            </a:r>
          </a:p>
        </p:txBody>
      </p:sp>
      <p:sp>
        <p:nvSpPr>
          <p:cNvPr id="120" name="Shape 120"/>
          <p:cNvSpPr txBox="1">
            <a:spLocks noGrp="1"/>
          </p:cNvSpPr>
          <p:nvPr>
            <p:ph type="body" idx="1"/>
          </p:nvPr>
        </p:nvSpPr>
        <p:spPr>
          <a:xfrm>
            <a:off x="457200" y="1417650"/>
            <a:ext cx="8229600" cy="5282700"/>
          </a:xfrm>
          <a:prstGeom prst="rect">
            <a:avLst/>
          </a:prstGeom>
        </p:spPr>
        <p:txBody>
          <a:bodyPr lIns="91425" tIns="91425" rIns="91425" bIns="91425" anchor="t" anchorCtr="0">
            <a:noAutofit/>
          </a:bodyPr>
          <a:lstStyle/>
          <a:p>
            <a:pPr lvl="0" rtl="0">
              <a:buNone/>
            </a:pPr>
            <a:r>
              <a:rPr lang="en" sz="2400" b="1">
                <a:solidFill>
                  <a:srgbClr val="FFFFFF"/>
                </a:solidFill>
              </a:rPr>
              <a:t>How do we understand and achieve right relationships in our personal lives and communities as well as understand and overcome obstacles to those relationships?</a:t>
            </a:r>
          </a:p>
          <a:p>
            <a:endParaRPr lang="en" sz="2400" b="1">
              <a:solidFill>
                <a:srgbClr val="FFFFFF"/>
              </a:solidFill>
            </a:endParaRPr>
          </a:p>
          <a:p>
            <a:pPr lvl="0" rtl="0">
              <a:buNone/>
            </a:pPr>
            <a:r>
              <a:rPr lang="en">
                <a:solidFill>
                  <a:srgbClr val="FFFFFF"/>
                </a:solidFill>
              </a:rPr>
              <a:t>Lesson Objectives:</a:t>
            </a:r>
          </a:p>
          <a:p>
            <a:pPr marL="457200" lvl="0" indent="-419100" rtl="0">
              <a:buClr>
                <a:schemeClr val="lt1"/>
              </a:buClr>
              <a:buSzPct val="208333"/>
              <a:buFont typeface="Arial"/>
              <a:buChar char="•"/>
            </a:pPr>
            <a:r>
              <a:rPr lang="en" sz="2400">
                <a:solidFill>
                  <a:srgbClr val="FFFFFF"/>
                </a:solidFill>
              </a:rPr>
              <a:t>What are right relationships?</a:t>
            </a:r>
          </a:p>
          <a:p>
            <a:pPr marL="457200" lvl="0" indent="-419100" rtl="0">
              <a:buClr>
                <a:schemeClr val="lt1"/>
              </a:buClr>
              <a:buSzPct val="208333"/>
              <a:buFont typeface="Arial"/>
              <a:buChar char="•"/>
            </a:pPr>
            <a:r>
              <a:rPr lang="en" sz="2400">
                <a:solidFill>
                  <a:srgbClr val="FFFFFF"/>
                </a:solidFill>
              </a:rPr>
              <a:t>What is the function of the criminal justice system?</a:t>
            </a:r>
          </a:p>
          <a:p>
            <a:pPr marL="457200" lvl="0" indent="-419100" rtl="0">
              <a:buClr>
                <a:schemeClr val="lt1"/>
              </a:buClr>
              <a:buSzPct val="208333"/>
              <a:buFont typeface="Arial"/>
              <a:buChar char="•"/>
            </a:pPr>
            <a:r>
              <a:rPr lang="en" sz="2400">
                <a:solidFill>
                  <a:srgbClr val="FFFFFF"/>
                </a:solidFill>
              </a:rPr>
              <a:t>Why do people commit crime?</a:t>
            </a:r>
          </a:p>
          <a:p>
            <a:pPr marL="457200" lvl="0" indent="-419100" rtl="0">
              <a:buClr>
                <a:schemeClr val="lt1"/>
              </a:buClr>
              <a:buSzPct val="208333"/>
              <a:buFont typeface="Arial"/>
              <a:buChar char="•"/>
            </a:pPr>
            <a:r>
              <a:rPr lang="en" sz="2400">
                <a:solidFill>
                  <a:srgbClr val="FFFFFF"/>
                </a:solidFill>
              </a:rPr>
              <a:t>What are the roles and needs of victims and communities in Restorative Justice?</a:t>
            </a:r>
          </a:p>
        </p:txBody>
      </p:sp>
    </p:spTree>
  </p:cSld>
  <p:clrMapOvr>
    <a:masterClrMapping/>
  </p:clrMapOvr>
  <p:transition spd="slow">
    <p:cut/>
  </p:transition>
</p:sld>
</file>

<file path=ppt/theme/theme1.xml><?xml version="1.0" encoding="utf-8"?>
<a:theme xmlns:a="http://schemas.openxmlformats.org/drawingml/2006/main">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1545</Words>
  <Application>Microsoft Office PowerPoint</Application>
  <PresentationFormat>On-screen Show (4:3)</PresentationFormat>
  <Paragraphs>141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
      <vt:lpstr>Justice in Our Lives: Inside-Out Prison Exchange</vt:lpstr>
      <vt:lpstr>Overview of Inside-Out</vt:lpstr>
      <vt:lpstr>What is this class?</vt:lpstr>
      <vt:lpstr>Objective of these classes</vt:lpstr>
      <vt:lpstr>PowerPoint Presentation</vt:lpstr>
      <vt:lpstr>Typical Structure of Class</vt:lpstr>
      <vt:lpstr>Our Summer Goal</vt:lpstr>
      <vt:lpstr>PowerPoint Presentation</vt:lpstr>
      <vt:lpstr>Course Objectives:</vt:lpstr>
      <vt:lpstr>Activity</vt:lpstr>
      <vt:lpstr>Session 7</vt:lpstr>
      <vt:lpstr>Discussion</vt:lpstr>
      <vt:lpstr>Conclusion</vt:lpstr>
      <vt:lpstr>Thank you!  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Justice in Our Lives: Inside-Out Prison Exchange</dc:title>
  <dc:creator>Marita Loray Beachy</dc:creator>
  <cp:lastModifiedBy>John Ross  Buschert</cp:lastModifiedBy>
  <cp:revision>2</cp:revision>
  <cp:lastPrinted>2013-07-25T18:26:49Z</cp:lastPrinted>
  <dcterms:modified xsi:type="dcterms:W3CDTF">2013-07-31T15:13:37Z</dcterms:modified>
</cp:coreProperties>
</file>