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5" r:id="rId3"/>
    <p:sldId id="311" r:id="rId4"/>
    <p:sldId id="310" r:id="rId5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2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1/25/14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/>
              <a:t>18 Exponential Graphs &amp;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Section 4.3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function is </a:t>
                </a:r>
                <a:r>
                  <a:rPr lang="en-US" i="1" dirty="0" smtClean="0"/>
                  <a:t>linear</a:t>
                </a:r>
                <a:r>
                  <a:rPr lang="en-US" dirty="0" smtClean="0"/>
                  <a:t> if it changes at a constant </a:t>
                </a:r>
                <a:r>
                  <a:rPr lang="en-US" i="1" dirty="0" smtClean="0"/>
                  <a:t>absolute</a:t>
                </a:r>
                <a:r>
                  <a:rPr lang="en-US" dirty="0" smtClean="0"/>
                  <a:t> rate.</a:t>
                </a:r>
              </a:p>
              <a:p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the initial value;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the </a:t>
                </a:r>
                <a:r>
                  <a:rPr lang="en-US" dirty="0" smtClean="0"/>
                  <a:t>rate of change</a:t>
                </a:r>
              </a:p>
              <a:p>
                <a:r>
                  <a:rPr lang="en-US" dirty="0" smtClean="0"/>
                  <a:t>A function is </a:t>
                </a:r>
                <a:r>
                  <a:rPr lang="en-US" i="1" dirty="0" smtClean="0"/>
                  <a:t>exponential</a:t>
                </a:r>
                <a:r>
                  <a:rPr lang="en-US" dirty="0" smtClean="0"/>
                  <a:t> if it changes at a constant </a:t>
                </a:r>
                <a:r>
                  <a:rPr lang="en-US" i="1" dirty="0" smtClean="0"/>
                  <a:t>percentage</a:t>
                </a:r>
                <a:r>
                  <a:rPr lang="en-US" dirty="0" smtClean="0"/>
                  <a:t> rate.</a:t>
                </a:r>
              </a:p>
              <a:p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(1+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b="0" dirty="0" smtClean="0"/>
                  <a:t> is the initial value;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&gt;1</m:t>
                    </m:r>
                  </m:oMath>
                </a14:m>
                <a:r>
                  <a:rPr lang="en-US" dirty="0" smtClean="0"/>
                  <a:t> is the growth factor;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&gt;−1</m:t>
                    </m:r>
                  </m:oMath>
                </a14:m>
                <a:r>
                  <a:rPr lang="en-US" dirty="0" smtClean="0"/>
                  <a:t> is the growth rate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1481" t="-3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07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Limit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551237"/>
                <a:ext cx="8229600" cy="30781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Suppose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is defined by the complete graph </a:t>
                </a:r>
                <a:r>
                  <a:rPr lang="en-US" dirty="0"/>
                  <a:t>(all important features are shown</a:t>
                </a:r>
                <a:r>
                  <a:rPr lang="en-US" dirty="0" smtClean="0"/>
                  <a:t>). </a:t>
                </a:r>
                <a:r>
                  <a:rPr lang="en-US" dirty="0"/>
                  <a:t>Find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(1)</m:t>
                    </m:r>
                  </m:oMath>
                </a14:m>
                <a:r>
                  <a:rPr lang="en-US" dirty="0"/>
                  <a:t> and solve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=−2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 xmlns="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 xmlns="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Suppose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(1.03)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.  Find f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solve </a:t>
                </a:r>
                <a:r>
                  <a:rPr lang="en-US" dirty="0" smtClean="0"/>
                  <a:t>f</a:t>
                </a:r>
                <a14:m>
                  <m:oMath xmlns:m="http://schemas.openxmlformats.org/officeDocument/2006/math" xmlns="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.</a:t>
                </a:r>
                <a:endParaRPr lang="en-US" dirty="0" smtClean="0"/>
              </a:p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 xmlns="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 xmlns="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  <a:endParaRPr lang="en-US" dirty="0" smtClean="0"/>
              </a:p>
              <a:p>
                <a:r>
                  <a:rPr lang="en-US" dirty="0" smtClean="0"/>
                  <a:t>Will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(1.3)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(1.2)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cross?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551237"/>
                <a:ext cx="8229600" cy="3078163"/>
              </a:xfrm>
              <a:blipFill rotWithShape="1">
                <a:blip r:embed="rId2"/>
                <a:stretch>
                  <a:fillRect l="-1037" t="-3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7800"/>
            <a:ext cx="476250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90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Houston Population (4.3 end)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62047886"/>
                  </p:ext>
                </p:extLst>
              </p:nvPr>
            </p:nvGraphicFramePr>
            <p:xfrm>
              <a:off x="457200" y="1600200"/>
              <a:ext cx="822960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8100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</a:tblGrid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332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528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737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2183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3122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3733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4672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5937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62047886"/>
                  </p:ext>
                </p:extLst>
              </p:nvPr>
            </p:nvGraphicFramePr>
            <p:xfrm>
              <a:off x="457200" y="1600200"/>
              <a:ext cx="822960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8100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  <a:gridCol w="65405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8197" r="-2042857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0000" r="-2042857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184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236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332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528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737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1070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2183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3122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3733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4672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5937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57200" y="2590800"/>
                <a:ext cx="8229600" cy="3810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The data in the table gives population N in thousands for the Houston Metro Area t years since 1900. </a:t>
                </a:r>
              </a:p>
              <a:p>
                <a:r>
                  <a:rPr lang="en-US" dirty="0" smtClean="0"/>
                  <a:t>Find a best fit linear equation to the data.  Interpret.</a:t>
                </a:r>
                <a:endParaRPr lang="en-US" dirty="0"/>
              </a:p>
              <a:p>
                <a:r>
                  <a:rPr lang="en-US" dirty="0"/>
                  <a:t>Find a best fit </a:t>
                </a:r>
                <a:r>
                  <a:rPr lang="en-US" dirty="0" smtClean="0"/>
                  <a:t>quadratic </a:t>
                </a:r>
                <a:r>
                  <a:rPr lang="en-US" dirty="0"/>
                  <a:t>equation to the data.  Interpret</a:t>
                </a:r>
                <a:r>
                  <a:rPr lang="en-US" dirty="0" smtClean="0"/>
                  <a:t>.</a:t>
                </a:r>
              </a:p>
              <a:p>
                <a:r>
                  <a:rPr lang="en-US" dirty="0"/>
                  <a:t>Find a best fit </a:t>
                </a:r>
                <a:r>
                  <a:rPr lang="en-US" dirty="0" smtClean="0"/>
                  <a:t>exponential </a:t>
                </a:r>
                <a:r>
                  <a:rPr lang="en-US" dirty="0"/>
                  <a:t>equation to the data.  Interpret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Compare the three models (and the one suggested by the book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=190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(1.034)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 smtClean="0"/>
                  <a:t>) in terms of error and parameter count.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90800"/>
                <a:ext cx="8229600" cy="3810000"/>
              </a:xfrm>
              <a:prstGeom prst="rect">
                <a:avLst/>
              </a:prstGeom>
              <a:blipFill rotWithShape="1">
                <a:blip r:embed="rId3"/>
                <a:stretch>
                  <a:fillRect l="-1185" t="-3200" b="-1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00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375</Words>
  <Application>Microsoft Macintosh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Math 170  Functions, Data, and Models</vt:lpstr>
      <vt:lpstr>Basic Concepts</vt:lpstr>
      <vt:lpstr>Limit Examples</vt:lpstr>
      <vt:lpstr>Houston Population (4.3 end)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78</cp:revision>
  <cp:lastPrinted>2012-09-05T22:16:47Z</cp:lastPrinted>
  <dcterms:created xsi:type="dcterms:W3CDTF">2012-09-03T11:12:45Z</dcterms:created>
  <dcterms:modified xsi:type="dcterms:W3CDTF">2014-01-25T23:38:23Z</dcterms:modified>
</cp:coreProperties>
</file>