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92" r:id="rId4"/>
    <p:sldId id="291" r:id="rId5"/>
    <p:sldId id="293" r:id="rId6"/>
    <p:sldId id="288" r:id="rId7"/>
  </p:sldIdLst>
  <p:sldSz cx="9144000" cy="6858000" type="screen4x3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6E2B5C05-8F21-4D51-B4D0-C932AAF658E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0B3AAD6-E022-44BA-A302-5EEC2A171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602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C9B6F11-E6E1-4EED-8791-44E46148EAB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3563"/>
            <a:ext cx="5557520" cy="4143375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71A2BAD-226E-40FD-A97C-7E7DB7936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484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2BAD-226E-40FD-A97C-7E7DB7936B2F}" type="slidenum">
              <a:rPr lang="en-US" smtClean="0"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68FC-1DD8-40DD-9773-5D35FE86B5C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lframalpha.com/input/?i=global+carbon+dioxide+concentration" TargetMode="External"/><Relationship Id="rId2" Type="http://schemas.openxmlformats.org/officeDocument/2006/relationships/hyperlink" Target="http://www.wolframalpha.com/input/?i=U.S.+popul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Math 170 </a:t>
            </a:r>
            <a:br>
              <a:rPr lang="en-US" dirty="0" smtClean="0"/>
            </a:br>
            <a:r>
              <a:rPr lang="en-US" dirty="0" smtClean="0"/>
              <a:t>Functions, Data, and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8999"/>
            <a:ext cx="6400800" cy="1676400"/>
          </a:xfrm>
        </p:spPr>
        <p:txBody>
          <a:bodyPr/>
          <a:lstStyle/>
          <a:p>
            <a:r>
              <a:rPr lang="en-US" dirty="0" smtClean="0"/>
              <a:t>11 Concavity</a:t>
            </a:r>
          </a:p>
          <a:p>
            <a:r>
              <a:rPr lang="en-US" dirty="0" smtClean="0"/>
              <a:t>Section 2.5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736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32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09600" y="1371600"/>
            <a:ext cx="4263272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If </a:t>
            </a:r>
            <a:r>
              <a:rPr lang="en-US" sz="2400" i="1" dirty="0" smtClean="0"/>
              <a:t>f </a:t>
            </a:r>
            <a:r>
              <a:rPr lang="en-US" sz="2400" dirty="0" smtClean="0"/>
              <a:t>is a function whose rate of change is </a:t>
            </a:r>
            <a:r>
              <a:rPr lang="en-US" sz="2400" i="1" dirty="0" smtClean="0"/>
              <a:t>constant</a:t>
            </a:r>
            <a:r>
              <a:rPr lang="en-US" sz="2400" dirty="0" smtClean="0"/>
              <a:t>, then the graph of </a:t>
            </a:r>
            <a:r>
              <a:rPr lang="en-US" sz="2400" i="1" dirty="0" smtClean="0"/>
              <a:t>f </a:t>
            </a:r>
            <a:r>
              <a:rPr lang="en-US" sz="2400" dirty="0" smtClean="0"/>
              <a:t>is a straight line.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05672" y="3048000"/>
            <a:ext cx="42672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If </a:t>
            </a:r>
            <a:r>
              <a:rPr lang="en-US" sz="2400" i="1" dirty="0" smtClean="0"/>
              <a:t>f </a:t>
            </a:r>
            <a:r>
              <a:rPr lang="en-US" sz="2400" dirty="0" smtClean="0"/>
              <a:t>is a function whose rate of change is </a:t>
            </a:r>
            <a:r>
              <a:rPr lang="en-US" sz="2400" i="1" dirty="0" smtClean="0"/>
              <a:t>increasing</a:t>
            </a:r>
            <a:r>
              <a:rPr lang="en-US" sz="2400" dirty="0" smtClean="0"/>
              <a:t>, then the graph of </a:t>
            </a:r>
            <a:r>
              <a:rPr lang="en-US" sz="2400" i="1" dirty="0" smtClean="0"/>
              <a:t>f </a:t>
            </a:r>
            <a:r>
              <a:rPr lang="en-US" sz="2400" dirty="0" smtClean="0"/>
              <a:t>is </a:t>
            </a:r>
            <a:r>
              <a:rPr lang="en-US" sz="2400" b="1" dirty="0" smtClean="0"/>
              <a:t>concave up</a:t>
            </a:r>
            <a:r>
              <a:rPr lang="en-US" sz="2400" dirty="0" smtClean="0"/>
              <a:t> (bends upward).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85800" y="4572000"/>
            <a:ext cx="4495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If </a:t>
            </a:r>
            <a:r>
              <a:rPr lang="en-US" sz="2400" i="1" dirty="0" smtClean="0"/>
              <a:t>f</a:t>
            </a:r>
            <a:r>
              <a:rPr lang="en-US" sz="2400" dirty="0" smtClean="0"/>
              <a:t> is a function whose rate of change is </a:t>
            </a:r>
            <a:r>
              <a:rPr lang="en-US" sz="2400" i="1" dirty="0" smtClean="0"/>
              <a:t>decreasing</a:t>
            </a:r>
            <a:r>
              <a:rPr lang="en-US" sz="2400" dirty="0" smtClean="0"/>
              <a:t>, then the graph of </a:t>
            </a:r>
            <a:r>
              <a:rPr lang="en-US" sz="2400" i="1" dirty="0" smtClean="0"/>
              <a:t>f </a:t>
            </a:r>
            <a:r>
              <a:rPr lang="en-US" sz="2400" dirty="0" smtClean="0"/>
              <a:t>is </a:t>
            </a:r>
            <a:r>
              <a:rPr lang="en-US" sz="2400" b="1" dirty="0" smtClean="0"/>
              <a:t>concave down</a:t>
            </a:r>
            <a:r>
              <a:rPr lang="en-US" sz="2400" dirty="0" smtClean="0"/>
              <a:t> (bends downward).</a:t>
            </a:r>
          </a:p>
        </p:txBody>
      </p:sp>
      <p:pic>
        <p:nvPicPr>
          <p:cNvPr id="1026" name="Picture 2" descr="ma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76" y="4910137"/>
            <a:ext cx="1152525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4910137"/>
            <a:ext cx="1152525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t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3166713"/>
            <a:ext cx="1162050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at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3190874"/>
            <a:ext cx="1152525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at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76" y="1524687"/>
            <a:ext cx="1228724" cy="122872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at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1524686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16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20" grpId="0" build="p"/>
      <p:bldP spid="2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Graph the following functions (</a:t>
                </a:r>
                <a:r>
                  <a:rPr lang="en-US" dirty="0" err="1" smtClean="0"/>
                  <a:t>WolframAlpha</a:t>
                </a:r>
                <a:r>
                  <a:rPr lang="en-US" dirty="0" smtClean="0"/>
                  <a:t>) and describe them in terms of concavity: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=−1+3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022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Cycling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397895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743200"/>
                <a:gridCol w="1097280"/>
                <a:gridCol w="1097280"/>
                <a:gridCol w="1097280"/>
                <a:gridCol w="1097280"/>
                <a:gridCol w="10972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</a:t>
                      </a:r>
                      <a:r>
                        <a:rPr lang="en-US" dirty="0" smtClean="0"/>
                        <a:t>(hours)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Ann’s </a:t>
                      </a:r>
                      <a:r>
                        <a:rPr lang="en-US" dirty="0" smtClean="0"/>
                        <a:t>distance (miles)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Bob’s </a:t>
                      </a:r>
                      <a:r>
                        <a:rPr lang="en-US" dirty="0" smtClean="0"/>
                        <a:t>distance (miles)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Ono’s </a:t>
                      </a:r>
                      <a:r>
                        <a:rPr lang="en-US" dirty="0" smtClean="0"/>
                        <a:t>distance (miles)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57200" y="3352800"/>
                <a:ext cx="8229600" cy="3124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be Ann’s, Bob’s, and Ono’s distances (in miles), respectively, cycled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hours after starting.</a:t>
                </a:r>
              </a:p>
              <a:p>
                <a:r>
                  <a:rPr lang="en-US" dirty="0" smtClean="0"/>
                  <a:t>Evaluate and interpret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(3)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Find and interpret the average rate of change of each function over the entire domain.</a:t>
                </a:r>
              </a:p>
              <a:p>
                <a:r>
                  <a:rPr lang="en-US" dirty="0" smtClean="0"/>
                  <a:t>Find the average rate of change of each function over each one hour interval.  Give a qualitative description for each set of numbers.</a:t>
                </a:r>
              </a:p>
              <a:p>
                <a:r>
                  <a:rPr lang="en-US" dirty="0" smtClean="0"/>
                  <a:t>Graph the three functions.  Which graph is straight?  concave up?  concave down?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352800"/>
                <a:ext cx="8229600" cy="3124200"/>
              </a:xfrm>
              <a:prstGeom prst="rect">
                <a:avLst/>
              </a:prstGeom>
              <a:blipFill rotWithShape="1">
                <a:blip r:embed="rId3"/>
                <a:stretch>
                  <a:fillRect l="-815" t="-3119" r="-444" b="-13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953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43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67000"/>
                <a:ext cx="8229600" cy="345916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A man drives from his home to a store and back. The entire trip takes 30 minutes</a:t>
                </a:r>
                <a:r>
                  <a:rPr lang="en-US" dirty="0"/>
                  <a:t>. </a:t>
                </a:r>
                <a:r>
                  <a:rPr lang="en-US" dirty="0" smtClean="0"/>
                  <a:t>The graph </a:t>
                </a:r>
                <a:r>
                  <a:rPr lang="en-US" dirty="0"/>
                  <a:t>gives his </a:t>
                </a:r>
                <a:r>
                  <a:rPr lang="en-US" dirty="0" smtClean="0"/>
                  <a:t>velocity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(in mph) as a function of the </a:t>
                </a:r>
                <a:r>
                  <a:rPr lang="en-US" dirty="0" smtClean="0"/>
                  <a:t>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(in minutes) since he left home. A negative velocity indicates that he is traveling away from the store back to his home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Where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 increasing? decreasing? constant?</a:t>
                </a:r>
              </a:p>
              <a:p>
                <a:r>
                  <a:rPr lang="en-US" dirty="0"/>
                  <a:t>Where </a:t>
                </a:r>
                <a:r>
                  <a:rPr lang="en-US" dirty="0" smtClean="0"/>
                  <a:t>is the rate of change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/>
                  <a:t> increasing? </a:t>
                </a:r>
                <a:r>
                  <a:rPr lang="en-US" dirty="0" smtClean="0"/>
                  <a:t>decreasing</a:t>
                </a:r>
                <a:r>
                  <a:rPr lang="en-US" dirty="0"/>
                  <a:t>? </a:t>
                </a:r>
                <a:r>
                  <a:rPr lang="en-US" dirty="0" smtClean="0"/>
                  <a:t>constant?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67000"/>
                <a:ext cx="8229600" cy="3459163"/>
              </a:xfrm>
              <a:blipFill rotWithShape="1">
                <a:blip r:embed="rId2"/>
                <a:stretch>
                  <a:fillRect l="-1185" t="-3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49" name="Picture 1" descr="http://edugen.wileyplus.com/edugen/courses/crs6186/common/art/pix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edugen.wileyplus.com/edugen/courses/crs6186/common/art/pix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5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at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0500"/>
            <a:ext cx="563995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19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Sketch and describe the graphs of the following functions:</a:t>
            </a:r>
          </a:p>
          <a:p>
            <a:r>
              <a:rPr lang="en-US" dirty="0" smtClean="0"/>
              <a:t>US population as a function of time in recent years. </a:t>
            </a:r>
            <a:r>
              <a:rPr lang="en-US" sz="2000" dirty="0" smtClean="0"/>
              <a:t>‘</a:t>
            </a:r>
            <a:r>
              <a:rPr lang="en-US" sz="2000" dirty="0" smtClean="0">
                <a:hlinkClick r:id="rId2"/>
              </a:rPr>
              <a:t>U.S. population</a:t>
            </a:r>
            <a:r>
              <a:rPr lang="en-US" sz="2000" dirty="0" smtClean="0"/>
              <a:t>’</a:t>
            </a:r>
          </a:p>
          <a:p>
            <a:r>
              <a:rPr lang="en-US" dirty="0" smtClean="0"/>
              <a:t>The amount of carbon dioxide in the Earth’s atmosphere as a function of time over the last 200 years. </a:t>
            </a:r>
            <a:r>
              <a:rPr lang="en-US" sz="2200" dirty="0" smtClean="0"/>
              <a:t>’</a:t>
            </a:r>
            <a:r>
              <a:rPr lang="en-US" sz="2200" dirty="0" smtClean="0">
                <a:hlinkClick r:id="rId3"/>
              </a:rPr>
              <a:t>global carbon dioxide concentration</a:t>
            </a:r>
            <a:r>
              <a:rPr lang="en-US" sz="2200" dirty="0" smtClean="0"/>
              <a:t>’</a:t>
            </a:r>
          </a:p>
          <a:p>
            <a:r>
              <a:rPr lang="en-US" dirty="0" smtClean="0"/>
              <a:t>The amount of drug in a person’s body as a function of time since an injection.</a:t>
            </a:r>
          </a:p>
        </p:txBody>
      </p:sp>
    </p:spTree>
    <p:extLst>
      <p:ext uri="{BB962C8B-B14F-4D97-AF65-F5344CB8AC3E}">
        <p14:creationId xmlns:p14="http://schemas.microsoft.com/office/powerpoint/2010/main" val="364539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402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Office Theme</vt:lpstr>
      <vt:lpstr>Math 170  Functions, Data, and Models</vt:lpstr>
      <vt:lpstr>Basic Concepts</vt:lpstr>
      <vt:lpstr>Formula Examples</vt:lpstr>
      <vt:lpstr>Cycling Example</vt:lpstr>
      <vt:lpstr>Graph Example</vt:lpstr>
      <vt:lpstr>Word Examples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170  Functions, Data, and Models</dc:title>
  <dc:creator>David</dc:creator>
  <cp:lastModifiedBy>Paul  Meyer Reimer</cp:lastModifiedBy>
  <cp:revision>58</cp:revision>
  <cp:lastPrinted>2012-09-05T22:16:47Z</cp:lastPrinted>
  <dcterms:created xsi:type="dcterms:W3CDTF">2012-09-03T11:12:45Z</dcterms:created>
  <dcterms:modified xsi:type="dcterms:W3CDTF">2016-01-28T19:15:30Z</dcterms:modified>
</cp:coreProperties>
</file>