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305" r:id="rId3"/>
    <p:sldId id="304" r:id="rId4"/>
    <p:sldId id="306" r:id="rId5"/>
    <p:sldId id="309" r:id="rId6"/>
    <p:sldId id="308" r:id="rId7"/>
  </p:sldIdLst>
  <p:sldSz cx="9144000" cy="6858000" type="screen4x3"/>
  <p:notesSz cx="6946900" cy="92075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3" d="100"/>
          <a:sy n="113" d="100"/>
        </p:scale>
        <p:origin x="-104" y="-4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0323" cy="460375"/>
          </a:xfrm>
          <a:prstGeom prst="rect">
            <a:avLst/>
          </a:prstGeom>
        </p:spPr>
        <p:txBody>
          <a:bodyPr vert="horz" lIns="92309" tIns="46154" rIns="92309" bIns="46154" rtlCol="0"/>
          <a:lstStyle>
            <a:lvl1pPr algn="l">
              <a:defRPr sz="1200"/>
            </a:lvl1pPr>
          </a:lstStyle>
          <a:p>
            <a:endParaRPr lang="en-US"/>
          </a:p>
        </p:txBody>
      </p:sp>
      <p:sp>
        <p:nvSpPr>
          <p:cNvPr id="3" name="Date Placeholder 2"/>
          <p:cNvSpPr>
            <a:spLocks noGrp="1"/>
          </p:cNvSpPr>
          <p:nvPr>
            <p:ph type="dt" sz="quarter" idx="1"/>
          </p:nvPr>
        </p:nvSpPr>
        <p:spPr>
          <a:xfrm>
            <a:off x="3934969" y="0"/>
            <a:ext cx="3010323" cy="460375"/>
          </a:xfrm>
          <a:prstGeom prst="rect">
            <a:avLst/>
          </a:prstGeom>
        </p:spPr>
        <p:txBody>
          <a:bodyPr vert="horz" lIns="92309" tIns="46154" rIns="92309" bIns="46154" rtlCol="0"/>
          <a:lstStyle>
            <a:lvl1pPr algn="r">
              <a:defRPr sz="1200"/>
            </a:lvl1pPr>
          </a:lstStyle>
          <a:p>
            <a:fld id="{6E2B5C05-8F21-4D51-B4D0-C932AAF658E7}" type="datetimeFigureOut">
              <a:rPr lang="en-US" smtClean="0"/>
              <a:t>2/5/15</a:t>
            </a:fld>
            <a:endParaRPr lang="en-US"/>
          </a:p>
        </p:txBody>
      </p:sp>
      <p:sp>
        <p:nvSpPr>
          <p:cNvPr id="4" name="Footer Placeholder 3"/>
          <p:cNvSpPr>
            <a:spLocks noGrp="1"/>
          </p:cNvSpPr>
          <p:nvPr>
            <p:ph type="ftr" sz="quarter" idx="2"/>
          </p:nvPr>
        </p:nvSpPr>
        <p:spPr>
          <a:xfrm>
            <a:off x="0" y="8745527"/>
            <a:ext cx="3010323" cy="460375"/>
          </a:xfrm>
          <a:prstGeom prst="rect">
            <a:avLst/>
          </a:prstGeom>
        </p:spPr>
        <p:txBody>
          <a:bodyPr vert="horz" lIns="92309" tIns="46154" rIns="92309" bIns="46154" rtlCol="0" anchor="b"/>
          <a:lstStyle>
            <a:lvl1pPr algn="l">
              <a:defRPr sz="1200"/>
            </a:lvl1pPr>
          </a:lstStyle>
          <a:p>
            <a:endParaRPr lang="en-US"/>
          </a:p>
        </p:txBody>
      </p:sp>
      <p:sp>
        <p:nvSpPr>
          <p:cNvPr id="5" name="Slide Number Placeholder 4"/>
          <p:cNvSpPr>
            <a:spLocks noGrp="1"/>
          </p:cNvSpPr>
          <p:nvPr>
            <p:ph type="sldNum" sz="quarter" idx="3"/>
          </p:nvPr>
        </p:nvSpPr>
        <p:spPr>
          <a:xfrm>
            <a:off x="3934969" y="8745527"/>
            <a:ext cx="3010323" cy="460375"/>
          </a:xfrm>
          <a:prstGeom prst="rect">
            <a:avLst/>
          </a:prstGeom>
        </p:spPr>
        <p:txBody>
          <a:bodyPr vert="horz" lIns="92309" tIns="46154" rIns="92309" bIns="46154" rtlCol="0" anchor="b"/>
          <a:lstStyle>
            <a:lvl1pPr algn="r">
              <a:defRPr sz="1200"/>
            </a:lvl1pPr>
          </a:lstStyle>
          <a:p>
            <a:fld id="{70B3AAD6-E022-44BA-A302-5EEC2A1717C0}" type="slidenum">
              <a:rPr lang="en-US" smtClean="0"/>
              <a:t>‹#›</a:t>
            </a:fld>
            <a:endParaRPr lang="en-US"/>
          </a:p>
        </p:txBody>
      </p:sp>
    </p:spTree>
    <p:extLst>
      <p:ext uri="{BB962C8B-B14F-4D97-AF65-F5344CB8AC3E}">
        <p14:creationId xmlns:p14="http://schemas.microsoft.com/office/powerpoint/2010/main" val="3943046029"/>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0323" cy="460375"/>
          </a:xfrm>
          <a:prstGeom prst="rect">
            <a:avLst/>
          </a:prstGeom>
        </p:spPr>
        <p:txBody>
          <a:bodyPr vert="horz" lIns="92309" tIns="46154" rIns="92309" bIns="46154" rtlCol="0"/>
          <a:lstStyle>
            <a:lvl1pPr algn="l">
              <a:defRPr sz="1200"/>
            </a:lvl1pPr>
          </a:lstStyle>
          <a:p>
            <a:endParaRPr lang="en-US"/>
          </a:p>
        </p:txBody>
      </p:sp>
      <p:sp>
        <p:nvSpPr>
          <p:cNvPr id="3" name="Date Placeholder 2"/>
          <p:cNvSpPr>
            <a:spLocks noGrp="1"/>
          </p:cNvSpPr>
          <p:nvPr>
            <p:ph type="dt" idx="1"/>
          </p:nvPr>
        </p:nvSpPr>
        <p:spPr>
          <a:xfrm>
            <a:off x="3934969" y="0"/>
            <a:ext cx="3010323" cy="460375"/>
          </a:xfrm>
          <a:prstGeom prst="rect">
            <a:avLst/>
          </a:prstGeom>
        </p:spPr>
        <p:txBody>
          <a:bodyPr vert="horz" lIns="92309" tIns="46154" rIns="92309" bIns="46154" rtlCol="0"/>
          <a:lstStyle>
            <a:lvl1pPr algn="r">
              <a:defRPr sz="1200"/>
            </a:lvl1pPr>
          </a:lstStyle>
          <a:p>
            <a:fld id="{FC9B6F11-E6E1-4EED-8791-44E46148EAB2}" type="datetimeFigureOut">
              <a:rPr lang="en-US" smtClean="0"/>
              <a:t>2/5/15</a:t>
            </a:fld>
            <a:endParaRPr lang="en-US"/>
          </a:p>
        </p:txBody>
      </p:sp>
      <p:sp>
        <p:nvSpPr>
          <p:cNvPr id="4" name="Slide Image Placeholder 3"/>
          <p:cNvSpPr>
            <a:spLocks noGrp="1" noRot="1" noChangeAspect="1"/>
          </p:cNvSpPr>
          <p:nvPr>
            <p:ph type="sldImg" idx="2"/>
          </p:nvPr>
        </p:nvSpPr>
        <p:spPr>
          <a:xfrm>
            <a:off x="1171575" y="690563"/>
            <a:ext cx="4603750" cy="3452812"/>
          </a:xfrm>
          <a:prstGeom prst="rect">
            <a:avLst/>
          </a:prstGeom>
          <a:noFill/>
          <a:ln w="12700">
            <a:solidFill>
              <a:prstClr val="black"/>
            </a:solidFill>
          </a:ln>
        </p:spPr>
        <p:txBody>
          <a:bodyPr vert="horz" lIns="92309" tIns="46154" rIns="92309" bIns="46154" rtlCol="0" anchor="ctr"/>
          <a:lstStyle/>
          <a:p>
            <a:endParaRPr lang="en-US"/>
          </a:p>
        </p:txBody>
      </p:sp>
      <p:sp>
        <p:nvSpPr>
          <p:cNvPr id="5" name="Notes Placeholder 4"/>
          <p:cNvSpPr>
            <a:spLocks noGrp="1"/>
          </p:cNvSpPr>
          <p:nvPr>
            <p:ph type="body" sz="quarter" idx="3"/>
          </p:nvPr>
        </p:nvSpPr>
        <p:spPr>
          <a:xfrm>
            <a:off x="694690" y="4373563"/>
            <a:ext cx="5557520" cy="4143375"/>
          </a:xfrm>
          <a:prstGeom prst="rect">
            <a:avLst/>
          </a:prstGeom>
        </p:spPr>
        <p:txBody>
          <a:bodyPr vert="horz" lIns="92309" tIns="46154" rIns="92309" bIns="4615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45527"/>
            <a:ext cx="3010323" cy="460375"/>
          </a:xfrm>
          <a:prstGeom prst="rect">
            <a:avLst/>
          </a:prstGeom>
        </p:spPr>
        <p:txBody>
          <a:bodyPr vert="horz" lIns="92309" tIns="46154" rIns="92309" bIns="46154" rtlCol="0" anchor="b"/>
          <a:lstStyle>
            <a:lvl1pPr algn="l">
              <a:defRPr sz="1200"/>
            </a:lvl1pPr>
          </a:lstStyle>
          <a:p>
            <a:endParaRPr lang="en-US"/>
          </a:p>
        </p:txBody>
      </p:sp>
      <p:sp>
        <p:nvSpPr>
          <p:cNvPr id="7" name="Slide Number Placeholder 6"/>
          <p:cNvSpPr>
            <a:spLocks noGrp="1"/>
          </p:cNvSpPr>
          <p:nvPr>
            <p:ph type="sldNum" sz="quarter" idx="5"/>
          </p:nvPr>
        </p:nvSpPr>
        <p:spPr>
          <a:xfrm>
            <a:off x="3934969" y="8745527"/>
            <a:ext cx="3010323" cy="460375"/>
          </a:xfrm>
          <a:prstGeom prst="rect">
            <a:avLst/>
          </a:prstGeom>
        </p:spPr>
        <p:txBody>
          <a:bodyPr vert="horz" lIns="92309" tIns="46154" rIns="92309" bIns="46154" rtlCol="0" anchor="b"/>
          <a:lstStyle>
            <a:lvl1pPr algn="r">
              <a:defRPr sz="1200"/>
            </a:lvl1pPr>
          </a:lstStyle>
          <a:p>
            <a:fld id="{271A2BAD-226E-40FD-A97C-7E7DB7936B2F}" type="slidenum">
              <a:rPr lang="en-US" smtClean="0"/>
              <a:t>‹#›</a:t>
            </a:fld>
            <a:endParaRPr lang="en-US"/>
          </a:p>
        </p:txBody>
      </p:sp>
    </p:spTree>
    <p:extLst>
      <p:ext uri="{BB962C8B-B14F-4D97-AF65-F5344CB8AC3E}">
        <p14:creationId xmlns:p14="http://schemas.microsoft.com/office/powerpoint/2010/main" val="4059934848"/>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1A2BAD-226E-40FD-A97C-7E7DB7936B2F}" type="slidenum">
              <a:rPr lang="en-US" smtClean="0"/>
              <a:t>1</a:t>
            </a:fld>
            <a:endParaRPr lang="en-US"/>
          </a:p>
        </p:txBody>
      </p:sp>
      <p:sp>
        <p:nvSpPr>
          <p:cNvPr id="6" name="Header Placeholder 5"/>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2753059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DA68FC-1DD8-40DD-9773-5D35FE86B5C9}" type="datetimeFigureOut">
              <a:rPr lang="en-US" smtClean="0"/>
              <a:t>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5985D-E87C-4F4B-B497-0A9573BAF9F3}" type="slidenum">
              <a:rPr lang="en-US" smtClean="0"/>
              <a:t>‹#›</a:t>
            </a:fld>
            <a:endParaRPr lang="en-US"/>
          </a:p>
        </p:txBody>
      </p:sp>
    </p:spTree>
    <p:extLst>
      <p:ext uri="{BB962C8B-B14F-4D97-AF65-F5344CB8AC3E}">
        <p14:creationId xmlns:p14="http://schemas.microsoft.com/office/powerpoint/2010/main" val="2398389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DA68FC-1DD8-40DD-9773-5D35FE86B5C9}" type="datetimeFigureOut">
              <a:rPr lang="en-US" smtClean="0"/>
              <a:t>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5985D-E87C-4F4B-B497-0A9573BAF9F3}" type="slidenum">
              <a:rPr lang="en-US" smtClean="0"/>
              <a:t>‹#›</a:t>
            </a:fld>
            <a:endParaRPr lang="en-US"/>
          </a:p>
        </p:txBody>
      </p:sp>
    </p:spTree>
    <p:extLst>
      <p:ext uri="{BB962C8B-B14F-4D97-AF65-F5344CB8AC3E}">
        <p14:creationId xmlns:p14="http://schemas.microsoft.com/office/powerpoint/2010/main" val="526614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DA68FC-1DD8-40DD-9773-5D35FE86B5C9}" type="datetimeFigureOut">
              <a:rPr lang="en-US" smtClean="0"/>
              <a:t>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5985D-E87C-4F4B-B497-0A9573BAF9F3}" type="slidenum">
              <a:rPr lang="en-US" smtClean="0"/>
              <a:t>‹#›</a:t>
            </a:fld>
            <a:endParaRPr lang="en-US"/>
          </a:p>
        </p:txBody>
      </p:sp>
    </p:spTree>
    <p:extLst>
      <p:ext uri="{BB962C8B-B14F-4D97-AF65-F5344CB8AC3E}">
        <p14:creationId xmlns:p14="http://schemas.microsoft.com/office/powerpoint/2010/main" val="303603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DA68FC-1DD8-40DD-9773-5D35FE86B5C9}" type="datetimeFigureOut">
              <a:rPr lang="en-US" smtClean="0"/>
              <a:t>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5985D-E87C-4F4B-B497-0A9573BAF9F3}" type="slidenum">
              <a:rPr lang="en-US" smtClean="0"/>
              <a:t>‹#›</a:t>
            </a:fld>
            <a:endParaRPr lang="en-US"/>
          </a:p>
        </p:txBody>
      </p:sp>
    </p:spTree>
    <p:extLst>
      <p:ext uri="{BB962C8B-B14F-4D97-AF65-F5344CB8AC3E}">
        <p14:creationId xmlns:p14="http://schemas.microsoft.com/office/powerpoint/2010/main" val="598961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DA68FC-1DD8-40DD-9773-5D35FE86B5C9}" type="datetimeFigureOut">
              <a:rPr lang="en-US" smtClean="0"/>
              <a:t>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5985D-E87C-4F4B-B497-0A9573BAF9F3}" type="slidenum">
              <a:rPr lang="en-US" smtClean="0"/>
              <a:t>‹#›</a:t>
            </a:fld>
            <a:endParaRPr lang="en-US"/>
          </a:p>
        </p:txBody>
      </p:sp>
    </p:spTree>
    <p:extLst>
      <p:ext uri="{BB962C8B-B14F-4D97-AF65-F5344CB8AC3E}">
        <p14:creationId xmlns:p14="http://schemas.microsoft.com/office/powerpoint/2010/main" val="1666718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DA68FC-1DD8-40DD-9773-5D35FE86B5C9}" type="datetimeFigureOut">
              <a:rPr lang="en-US" smtClean="0"/>
              <a:t>2/5/15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D5985D-E87C-4F4B-B497-0A9573BAF9F3}" type="slidenum">
              <a:rPr lang="en-US" smtClean="0"/>
              <a:t>‹#›</a:t>
            </a:fld>
            <a:endParaRPr lang="en-US"/>
          </a:p>
        </p:txBody>
      </p:sp>
    </p:spTree>
    <p:extLst>
      <p:ext uri="{BB962C8B-B14F-4D97-AF65-F5344CB8AC3E}">
        <p14:creationId xmlns:p14="http://schemas.microsoft.com/office/powerpoint/2010/main" val="3836814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DA68FC-1DD8-40DD-9773-5D35FE86B5C9}" type="datetimeFigureOut">
              <a:rPr lang="en-US" smtClean="0"/>
              <a:t>2/5/15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D5985D-E87C-4F4B-B497-0A9573BAF9F3}" type="slidenum">
              <a:rPr lang="en-US" smtClean="0"/>
              <a:t>‹#›</a:t>
            </a:fld>
            <a:endParaRPr lang="en-US"/>
          </a:p>
        </p:txBody>
      </p:sp>
    </p:spTree>
    <p:extLst>
      <p:ext uri="{BB962C8B-B14F-4D97-AF65-F5344CB8AC3E}">
        <p14:creationId xmlns:p14="http://schemas.microsoft.com/office/powerpoint/2010/main" val="3993828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DA68FC-1DD8-40DD-9773-5D35FE86B5C9}" type="datetimeFigureOut">
              <a:rPr lang="en-US" smtClean="0"/>
              <a:t>2/5/15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D5985D-E87C-4F4B-B497-0A9573BAF9F3}" type="slidenum">
              <a:rPr lang="en-US" smtClean="0"/>
              <a:t>‹#›</a:t>
            </a:fld>
            <a:endParaRPr lang="en-US"/>
          </a:p>
        </p:txBody>
      </p:sp>
    </p:spTree>
    <p:extLst>
      <p:ext uri="{BB962C8B-B14F-4D97-AF65-F5344CB8AC3E}">
        <p14:creationId xmlns:p14="http://schemas.microsoft.com/office/powerpoint/2010/main" val="154212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DA68FC-1DD8-40DD-9773-5D35FE86B5C9}" type="datetimeFigureOut">
              <a:rPr lang="en-US" smtClean="0"/>
              <a:t>2/5/15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D5985D-E87C-4F4B-B497-0A9573BAF9F3}" type="slidenum">
              <a:rPr lang="en-US" smtClean="0"/>
              <a:t>‹#›</a:t>
            </a:fld>
            <a:endParaRPr lang="en-US"/>
          </a:p>
        </p:txBody>
      </p:sp>
    </p:spTree>
    <p:extLst>
      <p:ext uri="{BB962C8B-B14F-4D97-AF65-F5344CB8AC3E}">
        <p14:creationId xmlns:p14="http://schemas.microsoft.com/office/powerpoint/2010/main" val="2064119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DA68FC-1DD8-40DD-9773-5D35FE86B5C9}" type="datetimeFigureOut">
              <a:rPr lang="en-US" smtClean="0"/>
              <a:t>2/5/15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D5985D-E87C-4F4B-B497-0A9573BAF9F3}" type="slidenum">
              <a:rPr lang="en-US" smtClean="0"/>
              <a:t>‹#›</a:t>
            </a:fld>
            <a:endParaRPr lang="en-US"/>
          </a:p>
        </p:txBody>
      </p:sp>
    </p:spTree>
    <p:extLst>
      <p:ext uri="{BB962C8B-B14F-4D97-AF65-F5344CB8AC3E}">
        <p14:creationId xmlns:p14="http://schemas.microsoft.com/office/powerpoint/2010/main" val="1462107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DA68FC-1DD8-40DD-9773-5D35FE86B5C9}" type="datetimeFigureOut">
              <a:rPr lang="en-US" smtClean="0"/>
              <a:t>2/5/15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D5985D-E87C-4F4B-B497-0A9573BAF9F3}" type="slidenum">
              <a:rPr lang="en-US" smtClean="0"/>
              <a:t>‹#›</a:t>
            </a:fld>
            <a:endParaRPr lang="en-US"/>
          </a:p>
        </p:txBody>
      </p:sp>
    </p:spTree>
    <p:extLst>
      <p:ext uri="{BB962C8B-B14F-4D97-AF65-F5344CB8AC3E}">
        <p14:creationId xmlns:p14="http://schemas.microsoft.com/office/powerpoint/2010/main" val="34604930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DA68FC-1DD8-40DD-9773-5D35FE86B5C9}" type="datetimeFigureOut">
              <a:rPr lang="en-US" smtClean="0"/>
              <a:t>2/5/15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D5985D-E87C-4F4B-B497-0A9573BAF9F3}" type="slidenum">
              <a:rPr lang="en-US" smtClean="0"/>
              <a:t>‹#›</a:t>
            </a:fld>
            <a:endParaRPr lang="en-US"/>
          </a:p>
        </p:txBody>
      </p:sp>
    </p:spTree>
    <p:extLst>
      <p:ext uri="{BB962C8B-B14F-4D97-AF65-F5344CB8AC3E}">
        <p14:creationId xmlns:p14="http://schemas.microsoft.com/office/powerpoint/2010/main" val="3340466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470025"/>
          </a:xfrm>
        </p:spPr>
        <p:txBody>
          <a:bodyPr/>
          <a:lstStyle/>
          <a:p>
            <a:r>
              <a:rPr lang="en-US" dirty="0" smtClean="0"/>
              <a:t>Math 170 </a:t>
            </a:r>
            <a:br>
              <a:rPr lang="en-US" dirty="0" smtClean="0"/>
            </a:br>
            <a:r>
              <a:rPr lang="en-US" dirty="0" smtClean="0"/>
              <a:t>Functions, Data, and Models</a:t>
            </a:r>
            <a:endParaRPr lang="en-US" dirty="0"/>
          </a:p>
        </p:txBody>
      </p:sp>
      <p:sp>
        <p:nvSpPr>
          <p:cNvPr id="3" name="Subtitle 2"/>
          <p:cNvSpPr>
            <a:spLocks noGrp="1"/>
          </p:cNvSpPr>
          <p:nvPr>
            <p:ph type="subTitle" idx="1"/>
          </p:nvPr>
        </p:nvSpPr>
        <p:spPr>
          <a:xfrm>
            <a:off x="1371600" y="2798999"/>
            <a:ext cx="6400800" cy="1676400"/>
          </a:xfrm>
        </p:spPr>
        <p:txBody>
          <a:bodyPr/>
          <a:lstStyle/>
          <a:p>
            <a:r>
              <a:rPr lang="en-US" dirty="0" smtClean="0"/>
              <a:t>17 Exponential vs. Linear Functions</a:t>
            </a:r>
          </a:p>
          <a:p>
            <a:r>
              <a:rPr lang="en-US" dirty="0" smtClean="0"/>
              <a:t>Section 4.2</a:t>
            </a:r>
          </a:p>
        </p:txBody>
      </p:sp>
      <p:sp>
        <p:nvSpPr>
          <p:cNvPr id="4" name="Title 1"/>
          <p:cNvSpPr txBox="1">
            <a:spLocks/>
          </p:cNvSpPr>
          <p:nvPr/>
        </p:nvSpPr>
        <p:spPr>
          <a:xfrm>
            <a:off x="838200" y="3736975"/>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spTree>
    <p:extLst>
      <p:ext uri="{BB962C8B-B14F-4D97-AF65-F5344CB8AC3E}">
        <p14:creationId xmlns:p14="http://schemas.microsoft.com/office/powerpoint/2010/main" val="49323183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Concepts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600200"/>
                <a:ext cx="8229600" cy="4876800"/>
              </a:xfrm>
            </p:spPr>
            <p:txBody>
              <a:bodyPr>
                <a:normAutofit fontScale="92500" lnSpcReduction="20000"/>
              </a:bodyPr>
              <a:lstStyle/>
              <a:p>
                <a:r>
                  <a:rPr lang="en-US" dirty="0" smtClean="0"/>
                  <a:t>A function is </a:t>
                </a:r>
                <a:r>
                  <a:rPr lang="en-US" i="1" dirty="0" smtClean="0"/>
                  <a:t>linear</a:t>
                </a:r>
                <a:r>
                  <a:rPr lang="en-US" dirty="0" smtClean="0"/>
                  <a:t> if it changes at a constant </a:t>
                </a:r>
                <a:r>
                  <a:rPr lang="en-US" i="1" dirty="0" smtClean="0"/>
                  <a:t>absolute</a:t>
                </a:r>
                <a:r>
                  <a:rPr lang="en-US" dirty="0" smtClean="0"/>
                  <a:t> rate.</a:t>
                </a:r>
              </a:p>
              <a:p>
                <a14:m>
                  <m:oMath xmlns="" xmlns:m="http://schemas.openxmlformats.org/officeDocument/2006/math">
                    <m:r>
                      <a:rPr lang="en-US" b="0" i="1" smtClean="0">
                        <a:latin typeface="Cambria Math"/>
                      </a:rPr>
                      <m:t>𝑦</m:t>
                    </m:r>
                    <m:r>
                      <a:rPr lang="en-US" b="0" i="1" smtClean="0">
                        <a:latin typeface="Cambria Math"/>
                      </a:rPr>
                      <m:t>=</m:t>
                    </m:r>
                    <m:r>
                      <a:rPr lang="en-US" b="0" i="1" smtClean="0">
                        <a:latin typeface="Cambria Math"/>
                      </a:rPr>
                      <m:t>𝑏</m:t>
                    </m:r>
                    <m:r>
                      <a:rPr lang="en-US" b="0" i="1" smtClean="0">
                        <a:latin typeface="Cambria Math"/>
                      </a:rPr>
                      <m:t>+</m:t>
                    </m:r>
                    <m:r>
                      <a:rPr lang="en-US" b="0" i="1" smtClean="0">
                        <a:latin typeface="Cambria Math"/>
                      </a:rPr>
                      <m:t>𝑚</m:t>
                    </m:r>
                    <m:r>
                      <a:rPr lang="en-US" b="0" i="1" smtClean="0">
                        <a:latin typeface="Cambria Math"/>
                      </a:rPr>
                      <m:t> </m:t>
                    </m:r>
                    <m:r>
                      <a:rPr lang="en-US" b="0" i="1" smtClean="0">
                        <a:latin typeface="Cambria Math"/>
                      </a:rPr>
                      <m:t>𝑥</m:t>
                    </m:r>
                  </m:oMath>
                </a14:m>
                <a:endParaRPr lang="en-US" dirty="0" smtClean="0"/>
              </a:p>
              <a:p>
                <a14:m>
                  <m:oMath xmlns="" xmlns:m="http://schemas.openxmlformats.org/officeDocument/2006/math">
                    <m:r>
                      <a:rPr lang="en-US" b="0" i="1" smtClean="0">
                        <a:latin typeface="Cambria Math"/>
                      </a:rPr>
                      <m:t>𝑏</m:t>
                    </m:r>
                  </m:oMath>
                </a14:m>
                <a:r>
                  <a:rPr lang="en-US" dirty="0" smtClean="0"/>
                  <a:t> </a:t>
                </a:r>
                <a:r>
                  <a:rPr lang="en-US" dirty="0"/>
                  <a:t>is the initial value; </a:t>
                </a:r>
                <a14:m>
                  <m:oMath xmlns="" xmlns:m="http://schemas.openxmlformats.org/officeDocument/2006/math">
                    <m:r>
                      <a:rPr lang="en-US" b="0" i="1" smtClean="0">
                        <a:latin typeface="Cambria Math"/>
                      </a:rPr>
                      <m:t>𝑚</m:t>
                    </m:r>
                  </m:oMath>
                </a14:m>
                <a:r>
                  <a:rPr lang="en-US" dirty="0" smtClean="0"/>
                  <a:t> </a:t>
                </a:r>
                <a:r>
                  <a:rPr lang="en-US" dirty="0"/>
                  <a:t>is the </a:t>
                </a:r>
                <a:r>
                  <a:rPr lang="en-US" dirty="0" smtClean="0"/>
                  <a:t>rate of change</a:t>
                </a:r>
              </a:p>
              <a:p>
                <a:r>
                  <a:rPr lang="en-US" dirty="0" smtClean="0"/>
                  <a:t>A function is </a:t>
                </a:r>
                <a:r>
                  <a:rPr lang="en-US" i="1" dirty="0" smtClean="0"/>
                  <a:t>exponential</a:t>
                </a:r>
                <a:r>
                  <a:rPr lang="en-US" dirty="0" smtClean="0"/>
                  <a:t> if it changes at a constant </a:t>
                </a:r>
                <a:r>
                  <a:rPr lang="en-US" i="1" dirty="0" smtClean="0"/>
                  <a:t>percentage</a:t>
                </a:r>
                <a:r>
                  <a:rPr lang="en-US" dirty="0" smtClean="0"/>
                  <a:t> rate.</a:t>
                </a:r>
              </a:p>
              <a:p>
                <a14:m>
                  <m:oMath xmlns="" xmlns:m="http://schemas.openxmlformats.org/officeDocument/2006/math">
                    <m:r>
                      <a:rPr lang="en-US" b="0" i="1" smtClean="0">
                        <a:latin typeface="Cambria Math"/>
                      </a:rPr>
                      <m:t>𝑦</m:t>
                    </m:r>
                    <m:r>
                      <a:rPr lang="en-US" b="0" i="1" smtClean="0">
                        <a:latin typeface="Cambria Math"/>
                      </a:rPr>
                      <m:t>=</m:t>
                    </m:r>
                    <m:r>
                      <a:rPr lang="en-US" b="0" i="1" smtClean="0">
                        <a:latin typeface="Cambria Math"/>
                      </a:rPr>
                      <m:t>𝑎</m:t>
                    </m:r>
                    <m:r>
                      <a:rPr lang="en-US" b="0" i="1" smtClean="0">
                        <a:latin typeface="Cambria Math"/>
                      </a:rPr>
                      <m:t> </m:t>
                    </m:r>
                    <m:sSup>
                      <m:sSupPr>
                        <m:ctrlPr>
                          <a:rPr lang="en-US" b="0" i="1" smtClean="0">
                            <a:latin typeface="Cambria Math"/>
                          </a:rPr>
                        </m:ctrlPr>
                      </m:sSupPr>
                      <m:e>
                        <m:r>
                          <a:rPr lang="en-US" b="0" i="1" smtClean="0">
                            <a:latin typeface="Cambria Math"/>
                          </a:rPr>
                          <m:t>𝑏</m:t>
                        </m:r>
                      </m:e>
                      <m:sup>
                        <m:r>
                          <a:rPr lang="en-US" b="0" i="1" smtClean="0">
                            <a:latin typeface="Cambria Math"/>
                          </a:rPr>
                          <m:t>𝑥</m:t>
                        </m:r>
                      </m:sup>
                    </m:sSup>
                  </m:oMath>
                </a14:m>
                <a:endParaRPr lang="en-US" dirty="0" smtClean="0"/>
              </a:p>
              <a:p>
                <a14:m>
                  <m:oMath xmlns="" xmlns:m="http://schemas.openxmlformats.org/officeDocument/2006/math">
                    <m:r>
                      <a:rPr lang="en-US" i="1">
                        <a:latin typeface="Cambria Math"/>
                      </a:rPr>
                      <m:t>𝑦</m:t>
                    </m:r>
                    <m:r>
                      <a:rPr lang="en-US" i="1">
                        <a:latin typeface="Cambria Math"/>
                      </a:rPr>
                      <m:t>=</m:t>
                    </m:r>
                    <m:r>
                      <a:rPr lang="en-US" i="1">
                        <a:latin typeface="Cambria Math"/>
                      </a:rPr>
                      <m:t>𝑎</m:t>
                    </m:r>
                    <m:r>
                      <a:rPr lang="en-US" i="1">
                        <a:latin typeface="Cambria Math"/>
                      </a:rPr>
                      <m:t> </m:t>
                    </m:r>
                    <m:sSup>
                      <m:sSupPr>
                        <m:ctrlPr>
                          <a:rPr lang="en-US" i="1">
                            <a:latin typeface="Cambria Math"/>
                          </a:rPr>
                        </m:ctrlPr>
                      </m:sSupPr>
                      <m:e>
                        <m:r>
                          <a:rPr lang="en-US" b="0" i="1" smtClean="0">
                            <a:latin typeface="Cambria Math"/>
                          </a:rPr>
                          <m:t>(1+</m:t>
                        </m:r>
                        <m:r>
                          <a:rPr lang="en-US" b="0" i="1" smtClean="0">
                            <a:latin typeface="Cambria Math"/>
                          </a:rPr>
                          <m:t>𝑟</m:t>
                        </m:r>
                        <m:r>
                          <a:rPr lang="en-US" b="0" i="1" smtClean="0">
                            <a:latin typeface="Cambria Math"/>
                          </a:rPr>
                          <m:t>)</m:t>
                        </m:r>
                      </m:e>
                      <m:sup>
                        <m:r>
                          <a:rPr lang="en-US" i="1">
                            <a:latin typeface="Cambria Math"/>
                          </a:rPr>
                          <m:t>𝑥</m:t>
                        </m:r>
                      </m:sup>
                    </m:sSup>
                  </m:oMath>
                </a14:m>
                <a:endParaRPr lang="en-US" dirty="0" smtClean="0"/>
              </a:p>
              <a:p>
                <a14:m>
                  <m:oMath xmlns="" xmlns:m="http://schemas.openxmlformats.org/officeDocument/2006/math">
                    <m:r>
                      <a:rPr lang="en-US" b="0" i="1" smtClean="0">
                        <a:latin typeface="Cambria Math"/>
                      </a:rPr>
                      <m:t>𝑎</m:t>
                    </m:r>
                  </m:oMath>
                </a14:m>
                <a:r>
                  <a:rPr lang="en-US" b="0" dirty="0" smtClean="0"/>
                  <a:t> is the initial value; </a:t>
                </a:r>
                <a14:m>
                  <m:oMath xmlns="" xmlns:m="http://schemas.openxmlformats.org/officeDocument/2006/math">
                    <m:r>
                      <a:rPr lang="en-US" b="0" i="1" smtClean="0">
                        <a:latin typeface="Cambria Math"/>
                      </a:rPr>
                      <m:t>𝑏</m:t>
                    </m:r>
                    <m:r>
                      <a:rPr lang="en-US" b="0" i="1" smtClean="0">
                        <a:latin typeface="Cambria Math"/>
                      </a:rPr>
                      <m:t>&gt;1</m:t>
                    </m:r>
                  </m:oMath>
                </a14:m>
                <a:r>
                  <a:rPr lang="en-US" dirty="0" smtClean="0"/>
                  <a:t> is the growth factor; </a:t>
                </a:r>
                <a14:m>
                  <m:oMath xmlns="" xmlns:m="http://schemas.openxmlformats.org/officeDocument/2006/math">
                    <m:r>
                      <a:rPr lang="en-US" b="0" i="1" smtClean="0">
                        <a:latin typeface="Cambria Math"/>
                      </a:rPr>
                      <m:t>𝑟</m:t>
                    </m:r>
                    <m:r>
                      <a:rPr lang="en-US" b="0" i="1" smtClean="0">
                        <a:latin typeface="Cambria Math"/>
                      </a:rPr>
                      <m:t>&gt;−1</m:t>
                    </m:r>
                  </m:oMath>
                </a14:m>
                <a:r>
                  <a:rPr lang="en-US" dirty="0" smtClean="0"/>
                  <a:t> is the growth rate</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600200"/>
                <a:ext cx="8229600" cy="4876800"/>
              </a:xfrm>
              <a:blipFill rotWithShape="1">
                <a:blip r:embed="rId2"/>
                <a:stretch>
                  <a:fillRect l="-1481" t="-3250"/>
                </a:stretch>
              </a:blipFill>
            </p:spPr>
            <p:txBody>
              <a:bodyPr/>
              <a:lstStyle/>
              <a:p>
                <a:r>
                  <a:rPr lang="en-US">
                    <a:noFill/>
                  </a:rPr>
                  <a:t> </a:t>
                </a:r>
              </a:p>
            </p:txBody>
          </p:sp>
        </mc:Fallback>
      </mc:AlternateContent>
    </p:spTree>
    <p:extLst>
      <p:ext uri="{BB962C8B-B14F-4D97-AF65-F5344CB8AC3E}">
        <p14:creationId xmlns:p14="http://schemas.microsoft.com/office/powerpoint/2010/main" val="4620757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Example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41303992"/>
              </p:ext>
            </p:extLst>
          </p:nvPr>
        </p:nvGraphicFramePr>
        <p:xfrm>
          <a:off x="457200" y="1600200"/>
          <a:ext cx="8229600" cy="1112520"/>
        </p:xfrm>
        <a:graphic>
          <a:graphicData uri="http://schemas.openxmlformats.org/drawingml/2006/table">
            <a:tbl>
              <a:tblPr firstCol="1" bandRow="1">
                <a:tableStyleId>{5C22544A-7EE6-4342-B048-85BDC9FD1C3A}</a:tableStyleId>
              </a:tblPr>
              <a:tblGrid>
                <a:gridCol w="1645920"/>
                <a:gridCol w="1645920"/>
                <a:gridCol w="1645920"/>
                <a:gridCol w="1645920"/>
                <a:gridCol w="1645920"/>
              </a:tblGrid>
              <a:tr h="370840">
                <a:tc>
                  <a:txBody>
                    <a:bodyPr/>
                    <a:lstStyle/>
                    <a:p>
                      <a:pPr algn="ctr"/>
                      <a:r>
                        <a:rPr lang="en-US" b="1" i="1" dirty="0" smtClean="0"/>
                        <a:t>t</a:t>
                      </a:r>
                      <a:r>
                        <a:rPr lang="en-US" dirty="0" smtClean="0"/>
                        <a:t>, </a:t>
                      </a:r>
                      <a:r>
                        <a:rPr lang="en-US" dirty="0" smtClean="0"/>
                        <a:t>in sec</a:t>
                      </a:r>
                      <a:endParaRPr lang="en-US" dirty="0"/>
                    </a:p>
                  </a:txBody>
                  <a:tcPr/>
                </a:tc>
                <a:tc>
                  <a:txBody>
                    <a:bodyPr/>
                    <a:lstStyle/>
                    <a:p>
                      <a:pPr algn="ctr"/>
                      <a:r>
                        <a:rPr lang="en-US" dirty="0" smtClean="0"/>
                        <a:t>20</a:t>
                      </a:r>
                      <a:endParaRPr lang="en-US" dirty="0"/>
                    </a:p>
                  </a:txBody>
                  <a:tcPr/>
                </a:tc>
                <a:tc>
                  <a:txBody>
                    <a:bodyPr/>
                    <a:lstStyle/>
                    <a:p>
                      <a:pPr algn="ctr"/>
                      <a:r>
                        <a:rPr lang="en-US" dirty="0" smtClean="0"/>
                        <a:t>25</a:t>
                      </a:r>
                      <a:endParaRPr lang="en-US" dirty="0"/>
                    </a:p>
                  </a:txBody>
                  <a:tcPr/>
                </a:tc>
                <a:tc>
                  <a:txBody>
                    <a:bodyPr/>
                    <a:lstStyle/>
                    <a:p>
                      <a:pPr algn="ctr"/>
                      <a:r>
                        <a:rPr lang="en-US" dirty="0" smtClean="0"/>
                        <a:t>30</a:t>
                      </a:r>
                      <a:endParaRPr lang="en-US" dirty="0"/>
                    </a:p>
                  </a:txBody>
                  <a:tcPr/>
                </a:tc>
                <a:tc>
                  <a:txBody>
                    <a:bodyPr/>
                    <a:lstStyle/>
                    <a:p>
                      <a:pPr algn="ctr"/>
                      <a:r>
                        <a:rPr lang="en-US" dirty="0" smtClean="0"/>
                        <a:t>40</a:t>
                      </a:r>
                      <a:endParaRPr lang="en-US" dirty="0"/>
                    </a:p>
                  </a:txBody>
                  <a:tcPr/>
                </a:tc>
              </a:tr>
              <a:tr h="370840">
                <a:tc>
                  <a:txBody>
                    <a:bodyPr/>
                    <a:lstStyle/>
                    <a:p>
                      <a:pPr algn="ctr"/>
                      <a:r>
                        <a:rPr lang="en-US" i="1" dirty="0" smtClean="0"/>
                        <a:t>f(t)</a:t>
                      </a:r>
                      <a:r>
                        <a:rPr lang="en-US" dirty="0" smtClean="0"/>
                        <a:t>, </a:t>
                      </a:r>
                      <a:r>
                        <a:rPr lang="en-US" dirty="0" smtClean="0"/>
                        <a:t>in cm</a:t>
                      </a:r>
                      <a:endParaRPr lang="en-US" dirty="0"/>
                    </a:p>
                  </a:txBody>
                  <a:tcPr/>
                </a:tc>
                <a:tc>
                  <a:txBody>
                    <a:bodyPr/>
                    <a:lstStyle/>
                    <a:p>
                      <a:pPr algn="ctr"/>
                      <a:r>
                        <a:rPr lang="en-US" dirty="0" smtClean="0"/>
                        <a:t>30</a:t>
                      </a:r>
                      <a:endParaRPr lang="en-US" dirty="0"/>
                    </a:p>
                  </a:txBody>
                  <a:tcPr/>
                </a:tc>
                <a:tc>
                  <a:txBody>
                    <a:bodyPr/>
                    <a:lstStyle/>
                    <a:p>
                      <a:pPr algn="ctr"/>
                      <a:r>
                        <a:rPr lang="en-US" dirty="0" smtClean="0"/>
                        <a:t>45</a:t>
                      </a:r>
                      <a:endParaRPr lang="en-US" dirty="0"/>
                    </a:p>
                  </a:txBody>
                  <a:tcPr/>
                </a:tc>
                <a:tc>
                  <a:txBody>
                    <a:bodyPr/>
                    <a:lstStyle/>
                    <a:p>
                      <a:pPr algn="ctr"/>
                      <a:r>
                        <a:rPr lang="en-US" dirty="0" smtClean="0"/>
                        <a:t>60</a:t>
                      </a:r>
                      <a:endParaRPr lang="en-US" dirty="0"/>
                    </a:p>
                  </a:txBody>
                  <a:tcPr/>
                </a:tc>
                <a:tc>
                  <a:txBody>
                    <a:bodyPr/>
                    <a:lstStyle/>
                    <a:p>
                      <a:pPr algn="ctr"/>
                      <a:r>
                        <a:rPr lang="en-US" dirty="0" smtClean="0"/>
                        <a:t>90</a:t>
                      </a:r>
                      <a:endParaRPr lang="en-US" dirty="0"/>
                    </a:p>
                  </a:txBody>
                  <a:tcPr/>
                </a:tc>
              </a:tr>
              <a:tr h="370840">
                <a:tc>
                  <a:txBody>
                    <a:bodyPr/>
                    <a:lstStyle/>
                    <a:p>
                      <a:pPr algn="ctr"/>
                      <a:r>
                        <a:rPr lang="en-US" i="1" dirty="0" smtClean="0"/>
                        <a:t>g(t)</a:t>
                      </a:r>
                      <a:r>
                        <a:rPr lang="en-US" dirty="0" smtClean="0"/>
                        <a:t>, </a:t>
                      </a:r>
                      <a:r>
                        <a:rPr lang="en-US" dirty="0" smtClean="0"/>
                        <a:t>in cm</a:t>
                      </a:r>
                      <a:endParaRPr lang="en-US" dirty="0"/>
                    </a:p>
                  </a:txBody>
                  <a:tcPr/>
                </a:tc>
                <a:tc>
                  <a:txBody>
                    <a:bodyPr/>
                    <a:lstStyle/>
                    <a:p>
                      <a:pPr algn="ctr"/>
                      <a:r>
                        <a:rPr lang="en-US" dirty="0" smtClean="0"/>
                        <a:t>1000</a:t>
                      </a:r>
                      <a:endParaRPr lang="en-US" dirty="0"/>
                    </a:p>
                  </a:txBody>
                  <a:tcPr/>
                </a:tc>
                <a:tc>
                  <a:txBody>
                    <a:bodyPr/>
                    <a:lstStyle/>
                    <a:p>
                      <a:pPr algn="ctr"/>
                      <a:r>
                        <a:rPr lang="en-US" dirty="0" smtClean="0"/>
                        <a:t>1200</a:t>
                      </a:r>
                      <a:endParaRPr lang="en-US" dirty="0"/>
                    </a:p>
                  </a:txBody>
                  <a:tcPr/>
                </a:tc>
                <a:tc>
                  <a:txBody>
                    <a:bodyPr/>
                    <a:lstStyle/>
                    <a:p>
                      <a:pPr algn="ctr"/>
                      <a:r>
                        <a:rPr lang="en-US" dirty="0" smtClean="0"/>
                        <a:t>1440</a:t>
                      </a:r>
                      <a:endParaRPr lang="en-US" dirty="0"/>
                    </a:p>
                  </a:txBody>
                  <a:tcPr/>
                </a:tc>
                <a:tc>
                  <a:txBody>
                    <a:bodyPr/>
                    <a:lstStyle/>
                    <a:p>
                      <a:pPr algn="ctr"/>
                      <a:r>
                        <a:rPr lang="en-US" dirty="0" smtClean="0"/>
                        <a:t>2073.6</a:t>
                      </a:r>
                      <a:endParaRPr lang="en-US" dirty="0"/>
                    </a:p>
                  </a:txBody>
                  <a:tcPr/>
                </a:tc>
              </a:tr>
            </a:tbl>
          </a:graphicData>
        </a:graphic>
      </p:graphicFrame>
      <p:sp>
        <p:nvSpPr>
          <p:cNvPr id="5" name="Content Placeholder 2"/>
          <p:cNvSpPr txBox="1">
            <a:spLocks/>
          </p:cNvSpPr>
          <p:nvPr/>
        </p:nvSpPr>
        <p:spPr>
          <a:xfrm>
            <a:off x="457200" y="2895600"/>
            <a:ext cx="8229600" cy="35814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For each function and each adjacent input interval, what is the change?</a:t>
            </a:r>
          </a:p>
          <a:p>
            <a:r>
              <a:rPr lang="en-US" dirty="0" smtClean="0"/>
              <a:t>Find a formula for the constant rate of change function.</a:t>
            </a:r>
          </a:p>
          <a:p>
            <a:r>
              <a:rPr lang="en-US" dirty="0"/>
              <a:t>For each function and each adjacent input interval, what is the </a:t>
            </a:r>
            <a:r>
              <a:rPr lang="en-US" dirty="0" smtClean="0"/>
              <a:t>percent change?</a:t>
            </a:r>
          </a:p>
          <a:p>
            <a:r>
              <a:rPr lang="en-US" dirty="0" smtClean="0"/>
              <a:t>Find a formula for the constant relative rate of change function.</a:t>
            </a:r>
          </a:p>
          <a:p>
            <a:r>
              <a:rPr lang="en-US" dirty="0" smtClean="0"/>
              <a:t>Quickly sketch graphs of the two functions.</a:t>
            </a:r>
          </a:p>
          <a:p>
            <a:r>
              <a:rPr lang="en-US" dirty="0" smtClean="0"/>
              <a:t>Find the (maximum) domain and range of the two functions.</a:t>
            </a:r>
            <a:endParaRPr lang="en-US" dirty="0"/>
          </a:p>
        </p:txBody>
      </p:sp>
    </p:spTree>
    <p:extLst>
      <p:ext uri="{BB962C8B-B14F-4D97-AF65-F5344CB8AC3E}">
        <p14:creationId xmlns:p14="http://schemas.microsoft.com/office/powerpoint/2010/main" val="506732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2514600" cy="1143000"/>
          </a:xfrm>
        </p:spPr>
        <p:txBody>
          <a:bodyPr>
            <a:normAutofit fontScale="90000"/>
          </a:bodyPr>
          <a:lstStyle/>
          <a:p>
            <a:pPr algn="l"/>
            <a:r>
              <a:rPr lang="en-US" dirty="0" smtClean="0"/>
              <a:t>Graph Examples</a:t>
            </a:r>
            <a:endParaRPr lang="en-US" dirty="0"/>
          </a:p>
        </p:txBody>
      </p:sp>
      <p:sp>
        <p:nvSpPr>
          <p:cNvPr id="3" name="Content Placeholder 2"/>
          <p:cNvSpPr>
            <a:spLocks noGrp="1"/>
          </p:cNvSpPr>
          <p:nvPr>
            <p:ph idx="1"/>
          </p:nvPr>
        </p:nvSpPr>
        <p:spPr>
          <a:xfrm>
            <a:off x="457200" y="4800600"/>
            <a:ext cx="8229600" cy="1325563"/>
          </a:xfrm>
        </p:spPr>
        <p:txBody>
          <a:bodyPr/>
          <a:lstStyle/>
          <a:p>
            <a:r>
              <a:rPr lang="en-US" dirty="0" smtClean="0"/>
              <a:t>Find an equation for the green graph.</a:t>
            </a:r>
          </a:p>
          <a:p>
            <a:r>
              <a:rPr lang="en-US" dirty="0" smtClean="0"/>
              <a:t>Find an equation for the red graph.</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5245" y="304800"/>
            <a:ext cx="6023955" cy="3949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907290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Olympic Times (4.2 Problem #37)</a:t>
            </a:r>
            <a:endParaRPr lang="en-US" dirty="0"/>
          </a:p>
        </p:txBody>
      </p:sp>
      <p:sp>
        <p:nvSpPr>
          <p:cNvPr id="3" name="Content Placeholder 2"/>
          <p:cNvSpPr>
            <a:spLocks noGrp="1"/>
          </p:cNvSpPr>
          <p:nvPr>
            <p:ph idx="1"/>
          </p:nvPr>
        </p:nvSpPr>
        <p:spPr/>
        <p:txBody>
          <a:bodyPr>
            <a:normAutofit fontScale="92500" lnSpcReduction="10000"/>
          </a:bodyPr>
          <a:lstStyle/>
          <a:p>
            <a:r>
              <a:rPr lang="en-US" dirty="0"/>
              <a:t>Short track speed skating became a Winter Olympic event in 1994, and </a:t>
            </a:r>
            <a:r>
              <a:rPr lang="en-US" dirty="0" err="1"/>
              <a:t>Chae</a:t>
            </a:r>
            <a:r>
              <a:rPr lang="en-US" dirty="0"/>
              <a:t> </a:t>
            </a:r>
            <a:r>
              <a:rPr lang="en-US" dirty="0" err="1"/>
              <a:t>Ji‐Hoon</a:t>
            </a:r>
            <a:r>
              <a:rPr lang="en-US" dirty="0"/>
              <a:t> of Korea won the event that year with a time of seconds. In 2006, </a:t>
            </a:r>
            <a:r>
              <a:rPr lang="en-US" dirty="0" err="1"/>
              <a:t>Apolo</a:t>
            </a:r>
            <a:r>
              <a:rPr lang="en-US" dirty="0"/>
              <a:t> </a:t>
            </a:r>
            <a:r>
              <a:rPr lang="en-US" dirty="0" err="1"/>
              <a:t>Ohno</a:t>
            </a:r>
            <a:r>
              <a:rPr lang="en-US" dirty="0"/>
              <a:t> of the US won the event with a time of seconds. Find a formula for the predicted winning time in the speed skating event as a function of the number of years since 1994, and predict the winning time in 2018, if we assume the decrease in time </a:t>
            </a:r>
            <a:r>
              <a:rPr lang="en-US" dirty="0" smtClean="0"/>
              <a:t>is (a) linear, and (b) exponential.</a:t>
            </a:r>
            <a:endParaRPr lang="en-US" dirty="0"/>
          </a:p>
        </p:txBody>
      </p:sp>
    </p:spTree>
    <p:extLst>
      <p:ext uri="{BB962C8B-B14F-4D97-AF65-F5344CB8AC3E}">
        <p14:creationId xmlns:p14="http://schemas.microsoft.com/office/powerpoint/2010/main" val="268619128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Population vs. Food (4.2 Example 3)</a:t>
            </a:r>
            <a:endParaRPr lang="en-US" dirty="0"/>
          </a:p>
        </p:txBody>
      </p:sp>
      <p:sp>
        <p:nvSpPr>
          <p:cNvPr id="3" name="Content Placeholder 2"/>
          <p:cNvSpPr>
            <a:spLocks noGrp="1"/>
          </p:cNvSpPr>
          <p:nvPr>
            <p:ph idx="1"/>
          </p:nvPr>
        </p:nvSpPr>
        <p:spPr>
          <a:xfrm>
            <a:off x="457200" y="1600200"/>
            <a:ext cx="8229600" cy="4724400"/>
          </a:xfrm>
        </p:spPr>
        <p:txBody>
          <a:bodyPr>
            <a:normAutofit fontScale="85000" lnSpcReduction="20000"/>
          </a:bodyPr>
          <a:lstStyle/>
          <a:p>
            <a:r>
              <a:rPr lang="en-US" dirty="0"/>
              <a:t>The population of a country is initially </a:t>
            </a:r>
            <a:r>
              <a:rPr lang="en-US" dirty="0" smtClean="0"/>
              <a:t>2 million </a:t>
            </a:r>
            <a:r>
              <a:rPr lang="en-US" dirty="0"/>
              <a:t>people and is increasing at </a:t>
            </a:r>
            <a:r>
              <a:rPr lang="en-US" dirty="0" smtClean="0"/>
              <a:t>4% per </a:t>
            </a:r>
            <a:r>
              <a:rPr lang="en-US" dirty="0"/>
              <a:t>year. The country's annual food supply is initially adequate for </a:t>
            </a:r>
            <a:r>
              <a:rPr lang="en-US" dirty="0" smtClean="0"/>
              <a:t>4 million </a:t>
            </a:r>
            <a:r>
              <a:rPr lang="en-US" dirty="0"/>
              <a:t>people and is increasing at a constant rate adequate for an additional </a:t>
            </a:r>
            <a:r>
              <a:rPr lang="en-US" dirty="0" smtClean="0"/>
              <a:t>0.5 million </a:t>
            </a:r>
            <a:r>
              <a:rPr lang="en-US" dirty="0"/>
              <a:t>people per year.</a:t>
            </a:r>
          </a:p>
          <a:p>
            <a:pPr lvl="1"/>
            <a:r>
              <a:rPr lang="en-US" dirty="0" smtClean="0"/>
              <a:t>Based </a:t>
            </a:r>
            <a:r>
              <a:rPr lang="en-US" dirty="0"/>
              <a:t>on these assumptions, in approximately what year will this country first experience shortages of food?</a:t>
            </a:r>
          </a:p>
          <a:p>
            <a:pPr lvl="1"/>
            <a:r>
              <a:rPr lang="en-US" dirty="0" smtClean="0"/>
              <a:t>If </a:t>
            </a:r>
            <a:r>
              <a:rPr lang="en-US" dirty="0"/>
              <a:t>the country doubled its initial food supply, would shortages still occur? If so, when? (Assume the other conditions do not change).</a:t>
            </a:r>
          </a:p>
          <a:p>
            <a:pPr lvl="1"/>
            <a:r>
              <a:rPr lang="en-US" dirty="0" smtClean="0"/>
              <a:t>If </a:t>
            </a:r>
            <a:r>
              <a:rPr lang="en-US" dirty="0"/>
              <a:t>the country doubled the rate at which its food supply increases, in addition to doubling its initial food supply, would shortages still occur? If so, when? (Again, assume the other conditions do not change.)</a:t>
            </a:r>
          </a:p>
        </p:txBody>
      </p:sp>
    </p:spTree>
    <p:extLst>
      <p:ext uri="{BB962C8B-B14F-4D97-AF65-F5344CB8AC3E}">
        <p14:creationId xmlns:p14="http://schemas.microsoft.com/office/powerpoint/2010/main" val="4212650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1420</TotalTime>
  <Words>476</Words>
  <Application>Microsoft Macintosh PowerPoint</Application>
  <PresentationFormat>On-screen Show (4:3)</PresentationFormat>
  <Paragraphs>44</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Math 170  Functions, Data, and Models</vt:lpstr>
      <vt:lpstr>Basic Concepts</vt:lpstr>
      <vt:lpstr>Table Example</vt:lpstr>
      <vt:lpstr>Graph Examples</vt:lpstr>
      <vt:lpstr>Olympic Times (4.2 Problem #37)</vt:lpstr>
      <vt:lpstr>Population vs. Food (4.2 Example 3)</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170  Functions, Data, and Models</dc:title>
  <dc:creator>David</dc:creator>
  <cp:lastModifiedBy>manager</cp:lastModifiedBy>
  <cp:revision>71</cp:revision>
  <cp:lastPrinted>2012-09-05T22:16:47Z</cp:lastPrinted>
  <dcterms:created xsi:type="dcterms:W3CDTF">2012-09-03T11:12:45Z</dcterms:created>
  <dcterms:modified xsi:type="dcterms:W3CDTF">2015-02-06T02:34:29Z</dcterms:modified>
</cp:coreProperties>
</file>