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0" r:id="rId4"/>
    <p:sldId id="278" r:id="rId5"/>
    <p:sldId id="282" r:id="rId6"/>
    <p:sldId id="279" r:id="rId7"/>
    <p:sldId id="281" r:id="rId8"/>
    <p:sldId id="273" r:id="rId9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08 Section 2.2 </a:t>
            </a:r>
          </a:p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30406" y="47915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Questions on Lab 02?</a:t>
            </a:r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function can be represented with a formula, a table, words, or a graph.</a:t>
            </a:r>
          </a:p>
          <a:p>
            <a:r>
              <a:rPr lang="en-US" dirty="0" smtClean="0"/>
              <a:t>For a particular input, find the (only possible) output of a function.</a:t>
            </a:r>
          </a:p>
          <a:p>
            <a:r>
              <a:rPr lang="en-US" dirty="0" smtClean="0"/>
              <a:t>For a particular output of a function, find the possible inputs.</a:t>
            </a:r>
          </a:p>
          <a:p>
            <a:r>
              <a:rPr lang="en-US" dirty="0" smtClean="0"/>
              <a:t>Input ↔ </a:t>
            </a:r>
            <a:r>
              <a:rPr lang="en-US" u="sng" dirty="0"/>
              <a:t>Domain</a:t>
            </a:r>
            <a:r>
              <a:rPr lang="en-US" dirty="0"/>
              <a:t> ↔ Independent </a:t>
            </a:r>
            <a:r>
              <a:rPr lang="en-US" dirty="0" smtClean="0"/>
              <a:t>Variable ↔ Horizontal Axis ↔ Top Row</a:t>
            </a:r>
          </a:p>
          <a:p>
            <a:r>
              <a:rPr lang="en-US" dirty="0"/>
              <a:t>Output </a:t>
            </a:r>
            <a:r>
              <a:rPr lang="en-US" dirty="0" smtClean="0"/>
              <a:t>↔ </a:t>
            </a:r>
            <a:r>
              <a:rPr lang="en-US" u="sng" dirty="0"/>
              <a:t>Range</a:t>
            </a:r>
            <a:r>
              <a:rPr lang="en-US" dirty="0"/>
              <a:t> ↔ Dependent </a:t>
            </a:r>
            <a:r>
              <a:rPr lang="en-US" dirty="0" smtClean="0"/>
              <a:t>Variable ↔ Vertical Axis</a:t>
            </a:r>
            <a:r>
              <a:rPr lang="en-US" dirty="0"/>
              <a:t> </a:t>
            </a:r>
            <a:r>
              <a:rPr lang="en-US" dirty="0" smtClean="0"/>
              <a:t>↔ Bottom 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86062"/>
              </p:ext>
            </p:extLst>
          </p:nvPr>
        </p:nvGraphicFramePr>
        <p:xfrm>
          <a:off x="457200" y="1600200"/>
          <a:ext cx="8229598" cy="7924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14600"/>
                <a:gridCol w="751114"/>
                <a:gridCol w="827314"/>
                <a:gridCol w="827314"/>
                <a:gridCol w="827314"/>
                <a:gridCol w="827314"/>
                <a:gridCol w="827314"/>
                <a:gridCol w="8273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Year, </a:t>
                      </a:r>
                      <a:r>
                        <a:rPr lang="en-US" sz="2000" i="1" dirty="0" smtClean="0"/>
                        <a:t>t</a:t>
                      </a:r>
                      <a:r>
                        <a:rPr lang="en-US" sz="2000" dirty="0" smtClean="0"/>
                        <a:t> (since 1975)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Revenue, </a:t>
                      </a:r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(million $)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1159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457200" y="2743200"/>
                <a:ext cx="8229600" cy="3382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The table shows </a:t>
                </a:r>
                <a:r>
                  <a:rPr lang="en-US" dirty="0"/>
                  <a:t>the revenue</a:t>
                </a:r>
                <a:r>
                  <a:rPr lang="en-US" dirty="0" smtClean="0"/>
                  <a:t>,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received, by the National Football League</a:t>
                </a:r>
                <a:r>
                  <a:rPr lang="en-US" dirty="0" smtClean="0"/>
                  <a:t>, </a:t>
                </a:r>
                <a:r>
                  <a:rPr lang="en-US" dirty="0"/>
                  <a:t>NFL, from network TV as a function of the year</a:t>
                </a:r>
                <a:r>
                  <a:rPr lang="en-US" dirty="0" smtClean="0"/>
                  <a:t>,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since 1975</a:t>
                </a:r>
                <a:r>
                  <a:rPr lang="en-US" dirty="0" smtClean="0"/>
                  <a:t>.</a:t>
                </a:r>
              </a:p>
              <a:p>
                <a:r>
                  <a:rPr lang="en-US" dirty="0"/>
                  <a:t>What is the domain and </a:t>
                </a:r>
                <a:r>
                  <a:rPr lang="en-US" dirty="0" smtClean="0"/>
                  <a:t>range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229600" cy="3382963"/>
              </a:xfrm>
              <a:prstGeom prst="rect">
                <a:avLst/>
              </a:prstGeom>
              <a:blipFill rotWithShape="1">
                <a:blip r:embed="rId2"/>
                <a:stretch>
                  <a:fillRect l="-1630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domain and range of the function represented in the graph?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62781"/>
            <a:ext cx="5029200" cy="350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50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67000"/>
                <a:ext cx="8229600" cy="34591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man drives from his home to a store and back. The entire trip takes 30 minutes</a:t>
                </a:r>
                <a:r>
                  <a:rPr lang="en-US" dirty="0"/>
                  <a:t>. </a:t>
                </a:r>
                <a:r>
                  <a:rPr lang="en-US" dirty="0" smtClean="0"/>
                  <a:t>The graph </a:t>
                </a:r>
                <a:r>
                  <a:rPr lang="en-US" dirty="0"/>
                  <a:t>gives his </a:t>
                </a:r>
                <a:r>
                  <a:rPr lang="en-US" dirty="0" smtClean="0"/>
                  <a:t>velocity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(in mph) as a function of the </a:t>
                </a:r>
                <a:r>
                  <a:rPr lang="en-US" dirty="0" smtClean="0"/>
                  <a:t>time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(in minutes) since he left home. A negative velocity indicates that he is traveling away from the store back to his home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/>
                  <a:t>What is the domain and range of the </a:t>
                </a:r>
                <a:r>
                  <a:rPr lang="en-US" dirty="0" smtClean="0"/>
                  <a:t>function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67000"/>
                <a:ext cx="8229600" cy="3459163"/>
              </a:xfrm>
              <a:blipFill rotWithShape="1">
                <a:blip r:embed="rId2"/>
                <a:stretch>
                  <a:fillRect l="-1481" t="-2116" r="-1778" b="-3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9" name="Picture 1" descr="http://edugen.wileyplus.com/edugen/courses/crs6186/common/art/pix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edugen.wileyplus.com/edugen/courses/crs6186/common/art/pix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a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"/>
            <a:ext cx="56399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74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domain and range of the function represented in the graph?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562600" cy="344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32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Consider </a:t>
                </a:r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cost for first-class postage when sending a letter that is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 ounces.  </a:t>
                </a:r>
                <a:r>
                  <a:rPr lang="en-US" dirty="0"/>
                  <a:t>What is the domain and </a:t>
                </a:r>
                <a:r>
                  <a:rPr lang="en-US" dirty="0" smtClean="0"/>
                  <a:t>range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  <a:p>
                <a:r>
                  <a:rPr lang="en-US" dirty="0"/>
                  <a:t>Consider</a:t>
                </a:r>
                <a:r>
                  <a:rPr lang="en-US" dirty="0" smtClean="0"/>
                  <a:t>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is the number of gallon cans of paint to be bought to cover a surface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square meters.  What is the domain and range </a:t>
                </a:r>
                <a:r>
                  <a:rPr lang="en-US" dirty="0"/>
                  <a:t>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/>
                  <a:t>Consider</a:t>
                </a:r>
                <a:r>
                  <a:rPr lang="en-US" dirty="0" smtClean="0"/>
                  <a:t> </a:t>
                </a:r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 is the number of gallons of paint </a:t>
                </a:r>
                <a:r>
                  <a:rPr lang="en-US" dirty="0" smtClean="0"/>
                  <a:t>necessary to </a:t>
                </a:r>
                <a:r>
                  <a:rPr lang="en-US" dirty="0"/>
                  <a:t>cover a surface of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square meters.  What is the domain and </a:t>
                </a:r>
                <a:r>
                  <a:rPr lang="en-US" dirty="0" smtClean="0"/>
                  <a:t>range </a:t>
                </a:r>
                <a:r>
                  <a:rPr lang="en-US" dirty="0"/>
                  <a:t>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81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A pot of boiling water is removed from the stove. </a:t>
            </a:r>
            <a:r>
              <a:rPr lang="en-US" dirty="0" smtClean="0"/>
              <a:t> The </a:t>
            </a:r>
            <a:r>
              <a:rPr lang="en-US" dirty="0"/>
              <a:t>temperature of the water, in degrees Fahrenheit, is a function of time, </a:t>
            </a:r>
            <a:r>
              <a:rPr lang="en-US" i="1" dirty="0"/>
              <a:t>t</a:t>
            </a:r>
            <a:r>
              <a:rPr lang="en-US" dirty="0"/>
              <a:t>, in minutes since being taken off the stove.  An experiment uses the function until the water temperature falls close to room temperature.  What is </a:t>
            </a:r>
            <a:r>
              <a:rPr lang="en-US" dirty="0" smtClean="0"/>
              <a:t>a reasonable domain and a reasonable range </a:t>
            </a:r>
            <a:r>
              <a:rPr lang="en-US" dirty="0"/>
              <a:t>for this experiment?</a:t>
            </a:r>
          </a:p>
        </p:txBody>
      </p:sp>
    </p:spTree>
    <p:extLst>
      <p:ext uri="{BB962C8B-B14F-4D97-AF65-F5344CB8AC3E}">
        <p14:creationId xmlns:p14="http://schemas.microsoft.com/office/powerpoint/2010/main" val="234470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455</Words>
  <Application>Microsoft Macintosh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Math 170  Functions, Data, and Models</vt:lpstr>
      <vt:lpstr>Basic Concepts</vt:lpstr>
      <vt:lpstr>Table Example</vt:lpstr>
      <vt:lpstr>Graph Example</vt:lpstr>
      <vt:lpstr>Graph Example</vt:lpstr>
      <vt:lpstr>Graph Example</vt:lpstr>
      <vt:lpstr>Word Examples</vt:lpstr>
      <vt:lpstr>Word Example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39</cp:revision>
  <cp:lastPrinted>2012-09-05T22:16:47Z</cp:lastPrinted>
  <dcterms:created xsi:type="dcterms:W3CDTF">2012-09-03T11:12:45Z</dcterms:created>
  <dcterms:modified xsi:type="dcterms:W3CDTF">2016-01-19T20:10:50Z</dcterms:modified>
</cp:coreProperties>
</file>